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6858000" cx="9144000"/>
  <p:notesSz cx="6858000" cy="9144000"/>
  <p:embeddedFontLst>
    <p:embeddedFont>
      <p:font typeface="Quattrocento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8" roundtripDataSignature="AMtx7mgu7iTezfmu/PptzhiQf7QEo6yW1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8F5E39E-4E31-4546-9B3B-361C6636D467}">
  <a:tblStyle styleId="{28F5E39E-4E31-4546-9B3B-361C6636D467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QuattrocentoSans-bold.fntdata"/><Relationship Id="rId12" Type="http://schemas.openxmlformats.org/officeDocument/2006/relationships/slide" Target="slides/slide7.xml"/><Relationship Id="rId34" Type="http://schemas.openxmlformats.org/officeDocument/2006/relationships/font" Target="fonts/QuattrocentoSans-regular.fntdata"/><Relationship Id="rId15" Type="http://schemas.openxmlformats.org/officeDocument/2006/relationships/slide" Target="slides/slide10.xml"/><Relationship Id="rId37" Type="http://schemas.openxmlformats.org/officeDocument/2006/relationships/font" Target="fonts/QuattrocentoSans-boldItalic.fntdata"/><Relationship Id="rId14" Type="http://schemas.openxmlformats.org/officeDocument/2006/relationships/slide" Target="slides/slide9.xml"/><Relationship Id="rId36" Type="http://schemas.openxmlformats.org/officeDocument/2006/relationships/font" Target="fonts/QuattrocentoSans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customschemas.google.com/relationships/presentationmetadata" Target="meta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13.jpg>
</file>

<file path=ppt/media/image14.gif>
</file>

<file path=ppt/media/image2.png>
</file>

<file path=ppt/media/image3.jpg>
</file>

<file path=ppt/media/image4.gif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" name="Google Shape;2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8" name="Google Shape;36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7" name="Google Shape;37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8" name="Google Shape;38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8963af9460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9" name="Google Shape;399;g8963af946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" name="Google Shape;3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4" name="Google Shape;404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5" name="Google Shape;41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6" name="Google Shape;42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7" name="Google Shape;437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3" name="Google Shape;453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6" name="Google Shape;47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2" name="Google Shape;512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3" name="Google Shape;52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2" name="Google Shape;53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30"/>
          <p:cNvSpPr txBox="1"/>
          <p:nvPr>
            <p:ph type="ctrTitle"/>
          </p:nvPr>
        </p:nvSpPr>
        <p:spPr>
          <a:xfrm>
            <a:off x="685800" y="2111123"/>
            <a:ext cx="7772400" cy="15464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30"/>
          <p:cNvSpPr txBox="1"/>
          <p:nvPr>
            <p:ph idx="1" type="subTitle"/>
          </p:nvPr>
        </p:nvSpPr>
        <p:spPr>
          <a:xfrm>
            <a:off x="685800" y="3786738"/>
            <a:ext cx="7772400" cy="10463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31"/>
          <p:cNvSpPr txBox="1"/>
          <p:nvPr>
            <p:ph idx="1" type="body"/>
          </p:nvPr>
        </p:nvSpPr>
        <p:spPr>
          <a:xfrm>
            <a:off x="457200" y="1600200"/>
            <a:ext cx="8229600" cy="49675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32"/>
          <p:cNvSpPr txBox="1"/>
          <p:nvPr>
            <p:ph idx="1" type="body"/>
          </p:nvPr>
        </p:nvSpPr>
        <p:spPr>
          <a:xfrm>
            <a:off x="457200" y="1600200"/>
            <a:ext cx="3994526" cy="49675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7" name="Google Shape;17;p32"/>
          <p:cNvSpPr txBox="1"/>
          <p:nvPr>
            <p:ph idx="2" type="body"/>
          </p:nvPr>
        </p:nvSpPr>
        <p:spPr>
          <a:xfrm>
            <a:off x="4692274" y="1600200"/>
            <a:ext cx="3994526" cy="49675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4"/>
          <p:cNvSpPr txBox="1"/>
          <p:nvPr>
            <p:ph idx="1" type="body"/>
          </p:nvPr>
        </p:nvSpPr>
        <p:spPr>
          <a:xfrm>
            <a:off x="457200" y="5875079"/>
            <a:ext cx="8229600" cy="69269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9"/>
          <p:cNvSpPr txBox="1"/>
          <p:nvPr>
            <p:ph idx="1" type="body"/>
          </p:nvPr>
        </p:nvSpPr>
        <p:spPr>
          <a:xfrm>
            <a:off x="457200" y="1600200"/>
            <a:ext cx="8229600" cy="49675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4.gif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"/>
          <p:cNvSpPr/>
          <p:nvPr/>
        </p:nvSpPr>
        <p:spPr>
          <a:xfrm>
            <a:off x="-17575" y="3701373"/>
            <a:ext cx="1817100" cy="26292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1"/>
          <p:cNvSpPr/>
          <p:nvPr/>
        </p:nvSpPr>
        <p:spPr>
          <a:xfrm>
            <a:off x="1805225" y="3701348"/>
            <a:ext cx="7350300" cy="2629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1"/>
          <p:cNvSpPr txBox="1"/>
          <p:nvPr>
            <p:ph type="ctrTitle"/>
          </p:nvPr>
        </p:nvSpPr>
        <p:spPr>
          <a:xfrm>
            <a:off x="1154600" y="4549548"/>
            <a:ext cx="7772400" cy="15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7200">
                <a:solidFill>
                  <a:srgbClr val="FFFFFF"/>
                </a:solidFill>
              </a:rPr>
              <a:t>Virtual</a:t>
            </a:r>
            <a:endParaRPr sz="7200">
              <a:solidFill>
                <a:srgbClr val="FFFFFF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0" sz="3000">
              <a:solidFill>
                <a:srgbClr val="FFFFFF"/>
              </a:solidFill>
            </a:endParaRPr>
          </a:p>
        </p:txBody>
      </p:sp>
      <p:sp>
        <p:nvSpPr>
          <p:cNvPr id="30" name="Google Shape;30;p1"/>
          <p:cNvSpPr txBox="1"/>
          <p:nvPr/>
        </p:nvSpPr>
        <p:spPr>
          <a:xfrm>
            <a:off x="93800" y="2678725"/>
            <a:ext cx="6518100" cy="12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" sz="60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Memoria</a:t>
            </a:r>
            <a:endParaRPr b="0" i="0" sz="60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1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0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0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10"/>
          <p:cNvSpPr txBox="1"/>
          <p:nvPr>
            <p:ph type="ctrTitle"/>
          </p:nvPr>
        </p:nvSpPr>
        <p:spPr>
          <a:xfrm>
            <a:off x="1805225" y="364425"/>
            <a:ext cx="71979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ASIGNACIÓN /SUSTITUCIÓN DE FRAMES 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248" name="Google Shape;248;p10"/>
          <p:cNvSpPr txBox="1"/>
          <p:nvPr/>
        </p:nvSpPr>
        <p:spPr>
          <a:xfrm>
            <a:off x="139875" y="899450"/>
            <a:ext cx="8916300" cy="38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POLÍTICAS</a:t>
            </a:r>
            <a:endParaRPr b="1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➔"/>
            </a:pPr>
            <a:r>
              <a:rPr b="1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Asignación </a:t>
            </a:r>
            <a:endParaRPr b="1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◆"/>
            </a:pPr>
            <a:r>
              <a:rPr b="1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Fija </a:t>
            </a: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-&gt; un proceso siempre tiene asignado un número fijo de frames</a:t>
            </a:r>
            <a:endParaRPr b="0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◆"/>
            </a:pPr>
            <a:r>
              <a:rPr b="1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Dinámica </a:t>
            </a: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-&gt; el número de frames que tiene asignado un proceso puede aumentar o disminuir</a:t>
            </a:r>
            <a:endParaRPr b="0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➔"/>
            </a:pPr>
            <a:r>
              <a:rPr b="1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Sustitución </a:t>
            </a:r>
            <a:endParaRPr b="1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◆"/>
            </a:pPr>
            <a:r>
              <a:rPr b="1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Local </a:t>
            </a: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-&gt; las víctimas a elegir deben estar dentro del conjunto de frames asignados al proceso</a:t>
            </a:r>
            <a:endParaRPr b="0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◆"/>
            </a:pPr>
            <a:r>
              <a:rPr b="1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Global </a:t>
            </a: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-&gt; se puede elegir como víctima cualquier frame (puede ser de otro proceso)</a:t>
            </a:r>
            <a:endParaRPr b="0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249" name="Google Shape;249;p10"/>
          <p:cNvGraphicFramePr/>
          <p:nvPr/>
        </p:nvGraphicFramePr>
        <p:xfrm>
          <a:off x="3435350" y="4016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1465225"/>
                <a:gridCol w="1876200"/>
                <a:gridCol w="1876200"/>
              </a:tblGrid>
              <a:tr h="6652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LOCAL</a:t>
                      </a:r>
                      <a:endParaRPr b="1" sz="1400" u="none" cap="none" strike="noStrike"/>
                    </a:p>
                  </a:txBody>
                  <a:tcPr marT="91425" marB="91425" marR="91425" marL="91425" anchor="b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GLOBAL</a:t>
                      </a:r>
                      <a:endParaRPr b="1" sz="1400" u="none" cap="none" strike="noStrike"/>
                    </a:p>
                  </a:txBody>
                  <a:tcPr marT="91425" marB="91425" marR="91425" marL="91425" anchor="b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52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FIJA</a:t>
                      </a:r>
                      <a:endParaRPr b="1"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6652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DINÁMICA</a:t>
                      </a:r>
                      <a:endParaRPr b="1"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</a:tbl>
          </a:graphicData>
        </a:graphic>
      </p:graphicFrame>
      <p:pic>
        <p:nvPicPr>
          <p:cNvPr id="250" name="Google Shape;25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82449" y="5210933"/>
            <a:ext cx="643339" cy="654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81176" y="4663376"/>
            <a:ext cx="643339" cy="654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02315" y="4639825"/>
            <a:ext cx="803612" cy="701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81176" y="5210933"/>
            <a:ext cx="643339" cy="654366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10"/>
          <p:cNvSpPr txBox="1"/>
          <p:nvPr/>
        </p:nvSpPr>
        <p:spPr>
          <a:xfrm>
            <a:off x="87900" y="61721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700"/>
                                        <p:tgtEl>
                                          <p:spTgt spid="2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700"/>
                                        <p:tgtEl>
                                          <p:spTgt spid="2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700"/>
                                        <p:tgtEl>
                                          <p:spTgt spid="2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700"/>
                                        <p:tgtEl>
                                          <p:spTgt spid="2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700"/>
                                        <p:tgtEl>
                                          <p:spTgt spid="2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700"/>
                                        <p:tgtEl>
                                          <p:spTgt spid="2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700"/>
                                        <p:tgtEl>
                                          <p:spTgt spid="2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700"/>
                                        <p:tgtEl>
                                          <p:spTgt spid="2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1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11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11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THRASHING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262" name="Google Shape;262;p11"/>
          <p:cNvSpPr txBox="1"/>
          <p:nvPr/>
        </p:nvSpPr>
        <p:spPr>
          <a:xfrm>
            <a:off x="158225" y="815175"/>
            <a:ext cx="8898000" cy="21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 proceso utiliza un conjunto de páginas </a:t>
            </a:r>
            <a:r>
              <a:rPr b="1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activamente </a:t>
            </a: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durante un </a:t>
            </a:r>
            <a:r>
              <a:rPr b="1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lapso de tiempo</a:t>
            </a: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 Necesita que las mismas estén cargadas en memoria durante dicho lapso.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6AA84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¿Qué pasa si a un proceso le damos menos frames de los que necesita para ejecutar?</a:t>
            </a:r>
            <a:endParaRPr b="1" i="0" sz="1800" u="none" cap="none" strike="noStrike">
              <a:solidFill>
                <a:srgbClr val="6AA84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 proceso comenzará a realizar muchos PFs y no realizará ningún trabajo útil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THRASHING / SOBREPAGINACIÓN</a:t>
            </a:r>
            <a:endParaRPr b="1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263" name="Google Shape;263;p11"/>
          <p:cNvGraphicFramePr/>
          <p:nvPr/>
        </p:nvGraphicFramePr>
        <p:xfrm>
          <a:off x="1793150" y="4065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1197350"/>
                <a:gridCol w="8585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Instrucción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op1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P20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op2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P29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pSp>
        <p:nvGrpSpPr>
          <p:cNvPr id="264" name="Google Shape;264;p11"/>
          <p:cNvGrpSpPr/>
          <p:nvPr/>
        </p:nvGrpSpPr>
        <p:grpSpPr>
          <a:xfrm>
            <a:off x="82025" y="2836575"/>
            <a:ext cx="4035000" cy="1832225"/>
            <a:chOff x="82025" y="2912775"/>
            <a:chExt cx="4035000" cy="1832225"/>
          </a:xfrm>
        </p:grpSpPr>
        <p:sp>
          <p:nvSpPr>
            <p:cNvPr id="265" name="Google Shape;265;p11"/>
            <p:cNvSpPr txBox="1"/>
            <p:nvPr/>
          </p:nvSpPr>
          <p:spPr>
            <a:xfrm>
              <a:off x="82025" y="3223575"/>
              <a:ext cx="4035000" cy="37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1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Sustitución Local | Asignación Fija</a:t>
              </a:r>
              <a:endParaRPr b="0" i="1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11"/>
            <p:cNvSpPr txBox="1"/>
            <p:nvPr/>
          </p:nvSpPr>
          <p:spPr>
            <a:xfrm>
              <a:off x="82025" y="3599575"/>
              <a:ext cx="3854700" cy="79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 tiene asignados 2 frames y trata de ejecutar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11"/>
            <p:cNvSpPr txBox="1"/>
            <p:nvPr/>
          </p:nvSpPr>
          <p:spPr>
            <a:xfrm>
              <a:off x="82025" y="4288700"/>
              <a:ext cx="2431800" cy="45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instr op1 op2 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11"/>
            <p:cNvSpPr txBox="1"/>
            <p:nvPr/>
          </p:nvSpPr>
          <p:spPr>
            <a:xfrm>
              <a:off x="145300" y="2912775"/>
              <a:ext cx="1798800" cy="3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Ejemplo A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9" name="Google Shape;269;p11"/>
          <p:cNvGrpSpPr/>
          <p:nvPr/>
        </p:nvGrpSpPr>
        <p:grpSpPr>
          <a:xfrm>
            <a:off x="4388350" y="2836575"/>
            <a:ext cx="4035000" cy="686700"/>
            <a:chOff x="4388350" y="2912775"/>
            <a:chExt cx="4035000" cy="686700"/>
          </a:xfrm>
        </p:grpSpPr>
        <p:sp>
          <p:nvSpPr>
            <p:cNvPr id="270" name="Google Shape;270;p11"/>
            <p:cNvSpPr txBox="1"/>
            <p:nvPr/>
          </p:nvSpPr>
          <p:spPr>
            <a:xfrm>
              <a:off x="4388350" y="2912775"/>
              <a:ext cx="1798800" cy="3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Ejemplo B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11"/>
            <p:cNvSpPr txBox="1"/>
            <p:nvPr/>
          </p:nvSpPr>
          <p:spPr>
            <a:xfrm>
              <a:off x="4388350" y="3223575"/>
              <a:ext cx="4035000" cy="37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1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Sustitución Global | Asignación Dinámica</a:t>
              </a:r>
              <a:endParaRPr b="0" i="1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2" name="Google Shape;272;p11"/>
          <p:cNvSpPr txBox="1"/>
          <p:nvPr/>
        </p:nvSpPr>
        <p:spPr>
          <a:xfrm>
            <a:off x="4388350" y="3585700"/>
            <a:ext cx="45399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SO detecta </a:t>
            </a: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bajo uso CPU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-&gt; aumenta nivel </a:t>
            </a: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multiprogramación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11"/>
          <p:cNvSpPr txBox="1"/>
          <p:nvPr/>
        </p:nvSpPr>
        <p:spPr>
          <a:xfrm>
            <a:off x="4388350" y="4145425"/>
            <a:ext cx="45399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Los procesos comienzan a necesitar más frames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11"/>
          <p:cNvSpPr txBox="1"/>
          <p:nvPr/>
        </p:nvSpPr>
        <p:spPr>
          <a:xfrm>
            <a:off x="4388350" y="4502825"/>
            <a:ext cx="45399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 roban frames a otros procesos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11"/>
          <p:cNvSpPr txBox="1"/>
          <p:nvPr/>
        </p:nvSpPr>
        <p:spPr>
          <a:xfrm>
            <a:off x="4463250" y="5386050"/>
            <a:ext cx="4539900" cy="7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Mucha actividad MMU -&gt; procesos bloqueados -&gt; bajo uso CPU -&gt; SO aumenta nivel multiprogramación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11"/>
          <p:cNvSpPr txBox="1"/>
          <p:nvPr/>
        </p:nvSpPr>
        <p:spPr>
          <a:xfrm>
            <a:off x="4440000" y="4869050"/>
            <a:ext cx="45399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Los procesos desalojados necesitan sus frames, vuelven a robarlos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11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2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12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12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THRASHING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285" name="Google Shape;285;p12"/>
          <p:cNvSpPr txBox="1"/>
          <p:nvPr/>
        </p:nvSpPr>
        <p:spPr>
          <a:xfrm>
            <a:off x="158225" y="891375"/>
            <a:ext cx="8898000" cy="11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Los procesos se la pasan realizando acciones de paginación en lugar de realizar trabajo productivo. 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Como todos los procesos requieren de la MMU, se bloquearán esperando ser atendidos por la misma, haciendo que </a:t>
            </a: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caiga </a:t>
            </a: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 </a:t>
            </a: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uso de CPU </a:t>
            </a: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y </a:t>
            </a: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aumente </a:t>
            </a: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 </a:t>
            </a: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tiempo de acceso efectivo </a:t>
            </a: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 memoria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86" name="Google Shape;28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225" y="2615500"/>
            <a:ext cx="6464537" cy="3677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12"/>
          <p:cNvSpPr txBox="1"/>
          <p:nvPr/>
        </p:nvSpPr>
        <p:spPr>
          <a:xfrm>
            <a:off x="6534475" y="3144150"/>
            <a:ext cx="1959300" cy="13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Para poder solucionarlo hay que bajar el grado de multiprogramación</a:t>
            </a:r>
            <a:endParaRPr b="0" i="0" sz="15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8" name="Google Shape;288;p12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3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13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13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THRASHING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296" name="Google Shape;296;p13"/>
          <p:cNvSpPr txBox="1"/>
          <p:nvPr/>
        </p:nvSpPr>
        <p:spPr>
          <a:xfrm>
            <a:off x="158225" y="891375"/>
            <a:ext cx="8898000" cy="11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¿Cómo se puede prevenir esta situación o limitar sus efectos?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297" name="Google Shape;297;p13"/>
          <p:cNvGrpSpPr/>
          <p:nvPr/>
        </p:nvGrpSpPr>
        <p:grpSpPr>
          <a:xfrm>
            <a:off x="774" y="1567163"/>
            <a:ext cx="9308276" cy="3723675"/>
            <a:chOff x="5824" y="1345675"/>
            <a:chExt cx="9308276" cy="3723675"/>
          </a:xfrm>
        </p:grpSpPr>
        <p:pic>
          <p:nvPicPr>
            <p:cNvPr id="298" name="Google Shape;298;p13"/>
            <p:cNvPicPr preferRelativeResize="0"/>
            <p:nvPr/>
          </p:nvPicPr>
          <p:blipFill rotWithShape="1">
            <a:blip r:embed="rId3">
              <a:alphaModFix/>
            </a:blip>
            <a:srcRect b="0" l="5195" r="0" t="0"/>
            <a:stretch/>
          </p:blipFill>
          <p:spPr>
            <a:xfrm>
              <a:off x="5824" y="1345675"/>
              <a:ext cx="5704975" cy="37236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9" name="Google Shape;299;p13"/>
            <p:cNvSpPr txBox="1"/>
            <p:nvPr/>
          </p:nvSpPr>
          <p:spPr>
            <a:xfrm>
              <a:off x="5710800" y="2471550"/>
              <a:ext cx="3603300" cy="65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" sz="20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Analizando frecuencia de PFs</a:t>
              </a:r>
              <a:endParaRPr b="1" i="0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300" name="Google Shape;300;p13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4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14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14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THRASHING - Conjunto de trabajo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308" name="Google Shape;308;p14"/>
          <p:cNvSpPr txBox="1"/>
          <p:nvPr/>
        </p:nvSpPr>
        <p:spPr>
          <a:xfrm>
            <a:off x="158225" y="891375"/>
            <a:ext cx="88980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¿Cómo se puede prevenir esta situación o limitar sus efectos?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09" name="Google Shape;309;p14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0" name="Google Shape;310;p14"/>
          <p:cNvPicPr preferRelativeResize="0"/>
          <p:nvPr/>
        </p:nvPicPr>
        <p:blipFill rotWithShape="1">
          <a:blip r:embed="rId3">
            <a:alphaModFix/>
          </a:blip>
          <a:srcRect b="0" l="0" r="20848" t="17444"/>
          <a:stretch/>
        </p:blipFill>
        <p:spPr>
          <a:xfrm>
            <a:off x="-3439" y="4478500"/>
            <a:ext cx="5328664" cy="1395475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14"/>
          <p:cNvSpPr/>
          <p:nvPr/>
        </p:nvSpPr>
        <p:spPr>
          <a:xfrm>
            <a:off x="252825" y="1675000"/>
            <a:ext cx="4440300" cy="9330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 conjunto de páginas que un proceso referencia activamente en un intervalo de tiempo se llama </a:t>
            </a: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LOCALIDAD </a:t>
            </a: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(temporal)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312" name="Google Shape;312;p14"/>
          <p:cNvGrpSpPr/>
          <p:nvPr/>
        </p:nvGrpSpPr>
        <p:grpSpPr>
          <a:xfrm>
            <a:off x="1722400" y="2771325"/>
            <a:ext cx="7280401" cy="2039185"/>
            <a:chOff x="1722400" y="2771325"/>
            <a:chExt cx="7280401" cy="2039185"/>
          </a:xfrm>
        </p:grpSpPr>
        <p:grpSp>
          <p:nvGrpSpPr>
            <p:cNvPr id="313" name="Google Shape;313;p14"/>
            <p:cNvGrpSpPr/>
            <p:nvPr/>
          </p:nvGrpSpPr>
          <p:grpSpPr>
            <a:xfrm>
              <a:off x="5419897" y="2993225"/>
              <a:ext cx="3582904" cy="1817285"/>
              <a:chOff x="5710800" y="2466629"/>
              <a:chExt cx="3292203" cy="2497300"/>
            </a:xfrm>
          </p:grpSpPr>
          <p:sp>
            <p:nvSpPr>
              <p:cNvPr id="314" name="Google Shape;314;p14"/>
              <p:cNvSpPr txBox="1"/>
              <p:nvPr/>
            </p:nvSpPr>
            <p:spPr>
              <a:xfrm flipH="1">
                <a:off x="5710800" y="2466629"/>
                <a:ext cx="3292200" cy="3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0"/>
                  <a:buFont typeface="Arial"/>
                  <a:buNone/>
                </a:pPr>
                <a:r>
                  <a:rPr b="1" i="0" lang="en" sz="2000" u="none" cap="none" strike="noStrike">
                    <a:solidFill>
                      <a:srgbClr val="000000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Conjunto de Trabajo</a:t>
                </a:r>
                <a:endParaRPr b="1" i="0" sz="20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5" name="Google Shape;315;p14"/>
              <p:cNvSpPr txBox="1"/>
              <p:nvPr/>
            </p:nvSpPr>
            <p:spPr>
              <a:xfrm>
                <a:off x="5710803" y="2686329"/>
                <a:ext cx="3292200" cy="227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rPr b="0" i="0" lang="en" sz="1500" u="none" cap="none" strike="noStrike">
                    <a:solidFill>
                      <a:srgbClr val="000000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Esto se aproxima manteniendo el “</a:t>
                </a:r>
                <a:r>
                  <a:rPr b="1" i="0" lang="en" sz="1500" u="none" cap="none" strike="noStrike">
                    <a:solidFill>
                      <a:srgbClr val="000000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Conjunto de trabajo</a:t>
                </a:r>
                <a:r>
                  <a:rPr b="0" i="0" lang="en" sz="1500" u="none" cap="none" strike="noStrike">
                    <a:solidFill>
                      <a:srgbClr val="000000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” de cada proceso cada cierto tiempo. La suma de los tamaños de los conjuntos de trabajo de los procesos debe ser &lt; = a la cantidad total de frames</a:t>
                </a:r>
                <a:endParaRPr b="0" i="0" sz="15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sp>
          <p:nvSpPr>
            <p:cNvPr id="316" name="Google Shape;316;p14"/>
            <p:cNvSpPr/>
            <p:nvPr/>
          </p:nvSpPr>
          <p:spPr>
            <a:xfrm>
              <a:off x="1722400" y="2771325"/>
              <a:ext cx="3365578" cy="1395469"/>
            </a:xfrm>
            <a:custGeom>
              <a:rect b="b" l="l" r="r" t="t"/>
              <a:pathLst>
                <a:path extrusionOk="0" h="33023" w="147905">
                  <a:moveTo>
                    <a:pt x="0" y="0"/>
                  </a:moveTo>
                  <a:cubicBezTo>
                    <a:pt x="5794" y="5162"/>
                    <a:pt x="10113" y="26021"/>
                    <a:pt x="34764" y="30972"/>
                  </a:cubicBezTo>
                  <a:cubicBezTo>
                    <a:pt x="59415" y="35923"/>
                    <a:pt x="129048" y="29919"/>
                    <a:pt x="147905" y="29708"/>
                  </a:cubicBezTo>
                </a:path>
              </a:pathLst>
            </a:custGeom>
            <a:noFill/>
            <a:ln cap="flat" cmpd="sng" w="38100">
              <a:solidFill>
                <a:srgbClr val="07376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4"/>
            <p:cNvSpPr txBox="1"/>
            <p:nvPr/>
          </p:nvSpPr>
          <p:spPr>
            <a:xfrm>
              <a:off x="2939188" y="3646075"/>
              <a:ext cx="1864500" cy="3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" sz="1600" u="none" cap="none" strike="noStrike">
                  <a:solidFill>
                    <a:srgbClr val="073763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APROXIMACIÓN</a:t>
              </a:r>
              <a:endParaRPr b="0" i="0" sz="1600" u="none" cap="none" strike="noStrike">
                <a:solidFill>
                  <a:srgbClr val="073763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318" name="Google Shape;318;p14"/>
          <p:cNvGrpSpPr/>
          <p:nvPr/>
        </p:nvGrpSpPr>
        <p:grpSpPr>
          <a:xfrm>
            <a:off x="4693125" y="1728700"/>
            <a:ext cx="3808125" cy="825600"/>
            <a:chOff x="4693125" y="1728700"/>
            <a:chExt cx="3808125" cy="825600"/>
          </a:xfrm>
        </p:grpSpPr>
        <p:sp>
          <p:nvSpPr>
            <p:cNvPr id="319" name="Google Shape;319;p14"/>
            <p:cNvSpPr/>
            <p:nvPr/>
          </p:nvSpPr>
          <p:spPr>
            <a:xfrm>
              <a:off x="5135550" y="1728700"/>
              <a:ext cx="3365700" cy="825600"/>
            </a:xfrm>
            <a:prstGeom prst="rect">
              <a:avLst/>
            </a:prstGeom>
            <a:solidFill>
              <a:srgbClr val="CFE2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" sz="1600" u="none" cap="none" strike="noStrik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Si le damos frames suficientes para acomodar su localidad, el proceso no entrará en thrashing</a:t>
              </a:r>
              <a:endParaRPr b="0" i="0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cxnSp>
          <p:nvCxnSpPr>
            <p:cNvPr id="320" name="Google Shape;320;p14"/>
            <p:cNvCxnSpPr>
              <a:stCxn id="311" idx="3"/>
              <a:endCxn id="319" idx="1"/>
            </p:cNvCxnSpPr>
            <p:nvPr/>
          </p:nvCxnSpPr>
          <p:spPr>
            <a:xfrm>
              <a:off x="4693125" y="2141500"/>
              <a:ext cx="442500" cy="0"/>
            </a:xfrm>
            <a:prstGeom prst="straightConnector1">
              <a:avLst/>
            </a:prstGeom>
            <a:noFill/>
            <a:ln cap="flat" cmpd="sng" w="38100">
              <a:solidFill>
                <a:srgbClr val="073763"/>
              </a:solidFill>
              <a:prstDash val="solid"/>
              <a:round/>
              <a:headEnd len="sm" w="sm" type="none"/>
              <a:tailEnd len="med" w="med" type="stealth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5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15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15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THRASHING - Conjunto de trabajo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328" name="Google Shape;328;p15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15"/>
          <p:cNvSpPr txBox="1"/>
          <p:nvPr/>
        </p:nvSpPr>
        <p:spPr>
          <a:xfrm>
            <a:off x="211825" y="815750"/>
            <a:ext cx="13767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Ejemplo: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330" name="Google Shape;330;p15"/>
          <p:cNvGrpSpPr/>
          <p:nvPr/>
        </p:nvGrpSpPr>
        <p:grpSpPr>
          <a:xfrm>
            <a:off x="382075" y="1514400"/>
            <a:ext cx="8148975" cy="2075200"/>
            <a:chOff x="382075" y="1514400"/>
            <a:chExt cx="8148975" cy="2075200"/>
          </a:xfrm>
        </p:grpSpPr>
        <p:sp>
          <p:nvSpPr>
            <p:cNvPr id="331" name="Google Shape;331;p15"/>
            <p:cNvSpPr txBox="1"/>
            <p:nvPr/>
          </p:nvSpPr>
          <p:spPr>
            <a:xfrm>
              <a:off x="1268650" y="1514400"/>
              <a:ext cx="7262400" cy="45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3 4 4 3 4 4 3 3 4 1 4 3 5 3 6 4 6 </a:t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32" name="Google Shape;332;p15"/>
            <p:cNvSpPr txBox="1"/>
            <p:nvPr/>
          </p:nvSpPr>
          <p:spPr>
            <a:xfrm>
              <a:off x="382075" y="1531050"/>
              <a:ext cx="592500" cy="45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P1</a:t>
              </a:r>
              <a:endParaRPr b="1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33" name="Google Shape;333;p15"/>
            <p:cNvSpPr txBox="1"/>
            <p:nvPr/>
          </p:nvSpPr>
          <p:spPr>
            <a:xfrm>
              <a:off x="382075" y="2279575"/>
              <a:ext cx="592500" cy="45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P2</a:t>
              </a:r>
              <a:endParaRPr b="1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34" name="Google Shape;334;p15"/>
            <p:cNvSpPr txBox="1"/>
            <p:nvPr/>
          </p:nvSpPr>
          <p:spPr>
            <a:xfrm>
              <a:off x="382075" y="3133300"/>
              <a:ext cx="592500" cy="45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P3</a:t>
              </a:r>
              <a:endParaRPr b="1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35" name="Google Shape;335;p15"/>
            <p:cNvSpPr txBox="1"/>
            <p:nvPr/>
          </p:nvSpPr>
          <p:spPr>
            <a:xfrm>
              <a:off x="1268650" y="2313700"/>
              <a:ext cx="7262400" cy="45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1 1 1 1 3 2 1 3 3 1 6 6 5 3 7 4 6 </a:t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36" name="Google Shape;336;p15"/>
            <p:cNvSpPr txBox="1"/>
            <p:nvPr/>
          </p:nvSpPr>
          <p:spPr>
            <a:xfrm>
              <a:off x="1268650" y="3133300"/>
              <a:ext cx="7262400" cy="45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8 4 7 7 8 4 3 3 4 8 4 3 8 3 8 4 6 </a:t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337" name="Google Shape;337;p15"/>
          <p:cNvSpPr txBox="1"/>
          <p:nvPr/>
        </p:nvSpPr>
        <p:spPr>
          <a:xfrm>
            <a:off x="5736450" y="1173025"/>
            <a:ext cx="2905200" cy="127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Frames para procesos</a:t>
            </a: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8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Tamaño ventana de trabajo</a:t>
            </a: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5 últimas referencias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338" name="Google Shape;338;p15"/>
          <p:cNvGrpSpPr/>
          <p:nvPr/>
        </p:nvGrpSpPr>
        <p:grpSpPr>
          <a:xfrm>
            <a:off x="2027775" y="1201800"/>
            <a:ext cx="619850" cy="2612375"/>
            <a:chOff x="2027775" y="1201800"/>
            <a:chExt cx="619850" cy="2612375"/>
          </a:xfrm>
        </p:grpSpPr>
        <p:grpSp>
          <p:nvGrpSpPr>
            <p:cNvPr id="339" name="Google Shape;339;p15"/>
            <p:cNvGrpSpPr/>
            <p:nvPr/>
          </p:nvGrpSpPr>
          <p:grpSpPr>
            <a:xfrm>
              <a:off x="2206325" y="1201800"/>
              <a:ext cx="441300" cy="864075"/>
              <a:chOff x="2206325" y="1430400"/>
              <a:chExt cx="441300" cy="864075"/>
            </a:xfrm>
          </p:grpSpPr>
          <p:cxnSp>
            <p:nvCxnSpPr>
              <p:cNvPr id="340" name="Google Shape;340;p15"/>
              <p:cNvCxnSpPr/>
              <p:nvPr/>
            </p:nvCxnSpPr>
            <p:spPr>
              <a:xfrm>
                <a:off x="2206325" y="1503975"/>
                <a:ext cx="0" cy="7905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1155CC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41" name="Google Shape;341;p15"/>
              <p:cNvSpPr txBox="1"/>
              <p:nvPr/>
            </p:nvSpPr>
            <p:spPr>
              <a:xfrm>
                <a:off x="2206325" y="1430400"/>
                <a:ext cx="441300" cy="31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1" i="0" lang="en" sz="1400" u="none" cap="none" strike="noStrike">
                    <a:solidFill>
                      <a:srgbClr val="1155CC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t1</a:t>
                </a:r>
                <a:endParaRPr b="1" i="0" sz="1400" u="none" cap="none" strike="noStrike">
                  <a:solidFill>
                    <a:srgbClr val="1155CC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342" name="Google Shape;342;p15"/>
            <p:cNvGrpSpPr/>
            <p:nvPr/>
          </p:nvGrpSpPr>
          <p:grpSpPr>
            <a:xfrm>
              <a:off x="2027775" y="2119963"/>
              <a:ext cx="441300" cy="864075"/>
              <a:chOff x="2206325" y="1430400"/>
              <a:chExt cx="441300" cy="864075"/>
            </a:xfrm>
          </p:grpSpPr>
          <p:cxnSp>
            <p:nvCxnSpPr>
              <p:cNvPr id="343" name="Google Shape;343;p15"/>
              <p:cNvCxnSpPr/>
              <p:nvPr/>
            </p:nvCxnSpPr>
            <p:spPr>
              <a:xfrm>
                <a:off x="2206325" y="1503975"/>
                <a:ext cx="0" cy="7905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1155CC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44" name="Google Shape;344;p15"/>
              <p:cNvSpPr txBox="1"/>
              <p:nvPr/>
            </p:nvSpPr>
            <p:spPr>
              <a:xfrm>
                <a:off x="2206325" y="1430400"/>
                <a:ext cx="441300" cy="31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1" i="0" lang="en" sz="1400" u="none" cap="none" strike="noStrike">
                    <a:solidFill>
                      <a:srgbClr val="3C78D8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t1</a:t>
                </a:r>
                <a:endParaRPr b="1" i="0" sz="1400" u="none" cap="none" strike="noStrike">
                  <a:solidFill>
                    <a:srgbClr val="3C78D8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345" name="Google Shape;345;p15"/>
            <p:cNvGrpSpPr/>
            <p:nvPr/>
          </p:nvGrpSpPr>
          <p:grpSpPr>
            <a:xfrm>
              <a:off x="2206325" y="2950100"/>
              <a:ext cx="441300" cy="864075"/>
              <a:chOff x="2206325" y="1430400"/>
              <a:chExt cx="441300" cy="864075"/>
            </a:xfrm>
          </p:grpSpPr>
          <p:cxnSp>
            <p:nvCxnSpPr>
              <p:cNvPr id="346" name="Google Shape;346;p15"/>
              <p:cNvCxnSpPr/>
              <p:nvPr/>
            </p:nvCxnSpPr>
            <p:spPr>
              <a:xfrm>
                <a:off x="2206325" y="1503975"/>
                <a:ext cx="0" cy="7905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1155CC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47" name="Google Shape;347;p15"/>
              <p:cNvSpPr txBox="1"/>
              <p:nvPr/>
            </p:nvSpPr>
            <p:spPr>
              <a:xfrm>
                <a:off x="2206325" y="1430400"/>
                <a:ext cx="441300" cy="31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1" i="0" lang="en" sz="1400" u="none" cap="none" strike="noStrike">
                    <a:solidFill>
                      <a:srgbClr val="1155CC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t1</a:t>
                </a:r>
                <a:endParaRPr b="1" i="0" sz="1400" u="none" cap="none" strike="noStrike">
                  <a:solidFill>
                    <a:srgbClr val="1155CC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grpSp>
        <p:nvGrpSpPr>
          <p:cNvPr id="348" name="Google Shape;348;p15"/>
          <p:cNvGrpSpPr/>
          <p:nvPr/>
        </p:nvGrpSpPr>
        <p:grpSpPr>
          <a:xfrm>
            <a:off x="3698225" y="1201800"/>
            <a:ext cx="740825" cy="2612388"/>
            <a:chOff x="3698225" y="1201800"/>
            <a:chExt cx="740825" cy="2612388"/>
          </a:xfrm>
        </p:grpSpPr>
        <p:grpSp>
          <p:nvGrpSpPr>
            <p:cNvPr id="349" name="Google Shape;349;p15"/>
            <p:cNvGrpSpPr/>
            <p:nvPr/>
          </p:nvGrpSpPr>
          <p:grpSpPr>
            <a:xfrm>
              <a:off x="3895175" y="1201800"/>
              <a:ext cx="441300" cy="864075"/>
              <a:chOff x="2206325" y="1430400"/>
              <a:chExt cx="441300" cy="864075"/>
            </a:xfrm>
          </p:grpSpPr>
          <p:cxnSp>
            <p:nvCxnSpPr>
              <p:cNvPr id="350" name="Google Shape;350;p15"/>
              <p:cNvCxnSpPr/>
              <p:nvPr/>
            </p:nvCxnSpPr>
            <p:spPr>
              <a:xfrm>
                <a:off x="2206325" y="1503975"/>
                <a:ext cx="0" cy="7905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A64D79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51" name="Google Shape;351;p15"/>
              <p:cNvSpPr txBox="1"/>
              <p:nvPr/>
            </p:nvSpPr>
            <p:spPr>
              <a:xfrm>
                <a:off x="2206325" y="1430400"/>
                <a:ext cx="441300" cy="31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1" i="0" lang="en" sz="1400" u="none" cap="none" strike="noStrike">
                    <a:solidFill>
                      <a:srgbClr val="741B47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t2</a:t>
                </a:r>
                <a:endParaRPr b="1" i="0" sz="1400" u="none" cap="none" strike="noStrike">
                  <a:solidFill>
                    <a:srgbClr val="741B47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352" name="Google Shape;352;p15"/>
            <p:cNvGrpSpPr/>
            <p:nvPr/>
          </p:nvGrpSpPr>
          <p:grpSpPr>
            <a:xfrm>
              <a:off x="3698225" y="2167550"/>
              <a:ext cx="441300" cy="864075"/>
              <a:chOff x="2206325" y="1430400"/>
              <a:chExt cx="441300" cy="864075"/>
            </a:xfrm>
          </p:grpSpPr>
          <p:cxnSp>
            <p:nvCxnSpPr>
              <p:cNvPr id="353" name="Google Shape;353;p15"/>
              <p:cNvCxnSpPr/>
              <p:nvPr/>
            </p:nvCxnSpPr>
            <p:spPr>
              <a:xfrm>
                <a:off x="2206325" y="1503975"/>
                <a:ext cx="0" cy="7905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A64D79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54" name="Google Shape;354;p15"/>
              <p:cNvSpPr txBox="1"/>
              <p:nvPr/>
            </p:nvSpPr>
            <p:spPr>
              <a:xfrm>
                <a:off x="2206325" y="1430400"/>
                <a:ext cx="441300" cy="31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1" i="0" lang="en" sz="1400" u="none" cap="none" strike="noStrike">
                    <a:solidFill>
                      <a:srgbClr val="741B47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t2</a:t>
                </a:r>
                <a:endParaRPr b="1" i="0" sz="1400" u="none" cap="none" strike="noStrike">
                  <a:solidFill>
                    <a:srgbClr val="741B47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355" name="Google Shape;355;p15"/>
            <p:cNvGrpSpPr/>
            <p:nvPr/>
          </p:nvGrpSpPr>
          <p:grpSpPr>
            <a:xfrm>
              <a:off x="3997750" y="2950113"/>
              <a:ext cx="441300" cy="864075"/>
              <a:chOff x="2206325" y="1430400"/>
              <a:chExt cx="441300" cy="864075"/>
            </a:xfrm>
          </p:grpSpPr>
          <p:cxnSp>
            <p:nvCxnSpPr>
              <p:cNvPr id="356" name="Google Shape;356;p15"/>
              <p:cNvCxnSpPr/>
              <p:nvPr/>
            </p:nvCxnSpPr>
            <p:spPr>
              <a:xfrm>
                <a:off x="2206325" y="1503975"/>
                <a:ext cx="0" cy="7905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A64D79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57" name="Google Shape;357;p15"/>
              <p:cNvSpPr txBox="1"/>
              <p:nvPr/>
            </p:nvSpPr>
            <p:spPr>
              <a:xfrm>
                <a:off x="2206325" y="1430400"/>
                <a:ext cx="441300" cy="31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1" i="0" lang="en" sz="1400" u="none" cap="none" strike="noStrike">
                    <a:solidFill>
                      <a:srgbClr val="741B47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t2</a:t>
                </a:r>
                <a:endParaRPr b="1" i="0" sz="1400" u="none" cap="none" strike="noStrike">
                  <a:solidFill>
                    <a:srgbClr val="741B47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sp>
        <p:nvSpPr>
          <p:cNvPr id="358" name="Google Shape;358;p15"/>
          <p:cNvSpPr txBox="1"/>
          <p:nvPr/>
        </p:nvSpPr>
        <p:spPr>
          <a:xfrm>
            <a:off x="441275" y="4012250"/>
            <a:ext cx="3257100" cy="12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T1</a:t>
            </a:r>
            <a:endParaRPr b="1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CT(P1) = 3, 4  =&gt; TamCT = 2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CT(P2) = 1, 3 =&gt; TamCT = 2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CT(P3) = 8,4,7 =&gt; TamCT = 3 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59" name="Google Shape;359;p15"/>
          <p:cNvSpPr/>
          <p:nvPr/>
        </p:nvSpPr>
        <p:spPr>
          <a:xfrm>
            <a:off x="3566900" y="4306425"/>
            <a:ext cx="224925" cy="808975"/>
          </a:xfrm>
          <a:custGeom>
            <a:rect b="b" l="l" r="r" t="t"/>
            <a:pathLst>
              <a:path extrusionOk="0" h="32359" w="8997">
                <a:moveTo>
                  <a:pt x="0" y="0"/>
                </a:moveTo>
                <a:cubicBezTo>
                  <a:pt x="2572" y="643"/>
                  <a:pt x="5250" y="4103"/>
                  <a:pt x="4412" y="6619"/>
                </a:cubicBezTo>
                <a:cubicBezTo>
                  <a:pt x="3719" y="8699"/>
                  <a:pt x="778" y="10422"/>
                  <a:pt x="1471" y="12502"/>
                </a:cubicBezTo>
                <a:cubicBezTo>
                  <a:pt x="2202" y="14696"/>
                  <a:pt x="8989" y="14545"/>
                  <a:pt x="7354" y="16180"/>
                </a:cubicBezTo>
                <a:cubicBezTo>
                  <a:pt x="6639" y="16895"/>
                  <a:pt x="4864" y="16011"/>
                  <a:pt x="4412" y="16915"/>
                </a:cubicBezTo>
                <a:cubicBezTo>
                  <a:pt x="2843" y="20055"/>
                  <a:pt x="9513" y="23034"/>
                  <a:pt x="8825" y="26476"/>
                </a:cubicBezTo>
                <a:cubicBezTo>
                  <a:pt x="8210" y="29554"/>
                  <a:pt x="4610" y="32359"/>
                  <a:pt x="1471" y="32359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15"/>
          <p:cNvSpPr txBox="1"/>
          <p:nvPr/>
        </p:nvSpPr>
        <p:spPr>
          <a:xfrm>
            <a:off x="3987125" y="4323050"/>
            <a:ext cx="47043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Sumatoria CT(P1,P2,P3) =</a:t>
            </a: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2 + 2 + 3 = 7 &lt; total (8) 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361" name="Google Shape;36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46800" y="4231100"/>
            <a:ext cx="656401" cy="656401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15"/>
          <p:cNvSpPr txBox="1"/>
          <p:nvPr/>
        </p:nvSpPr>
        <p:spPr>
          <a:xfrm>
            <a:off x="441275" y="5192300"/>
            <a:ext cx="3257100" cy="12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T2</a:t>
            </a:r>
            <a:endParaRPr b="1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CT(P1) = 6, 3, 5, 4 =&gt; TamCT = 4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CT(P2) = 7, 3, 5, 6 =&gt; TamCT = 4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CT(P3) = 8,3, 4 =&gt; TamCT = 3 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63" name="Google Shape;363;p15"/>
          <p:cNvSpPr txBox="1"/>
          <p:nvPr/>
        </p:nvSpPr>
        <p:spPr>
          <a:xfrm>
            <a:off x="3987125" y="5578638"/>
            <a:ext cx="47043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Sumatoria CT(P1,P2,P3) =</a:t>
            </a: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4 + 4 + 3 = 11 &gt; total (8) 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64" name="Google Shape;364;p15"/>
          <p:cNvSpPr/>
          <p:nvPr/>
        </p:nvSpPr>
        <p:spPr>
          <a:xfrm>
            <a:off x="3622175" y="5502338"/>
            <a:ext cx="224925" cy="808975"/>
          </a:xfrm>
          <a:custGeom>
            <a:rect b="b" l="l" r="r" t="t"/>
            <a:pathLst>
              <a:path extrusionOk="0" h="32359" w="8997">
                <a:moveTo>
                  <a:pt x="0" y="0"/>
                </a:moveTo>
                <a:cubicBezTo>
                  <a:pt x="2572" y="643"/>
                  <a:pt x="5250" y="4103"/>
                  <a:pt x="4412" y="6619"/>
                </a:cubicBezTo>
                <a:cubicBezTo>
                  <a:pt x="3719" y="8699"/>
                  <a:pt x="778" y="10422"/>
                  <a:pt x="1471" y="12502"/>
                </a:cubicBezTo>
                <a:cubicBezTo>
                  <a:pt x="2202" y="14696"/>
                  <a:pt x="8989" y="14545"/>
                  <a:pt x="7354" y="16180"/>
                </a:cubicBezTo>
                <a:cubicBezTo>
                  <a:pt x="6639" y="16895"/>
                  <a:pt x="4864" y="16011"/>
                  <a:pt x="4412" y="16915"/>
                </a:cubicBezTo>
                <a:cubicBezTo>
                  <a:pt x="2843" y="20055"/>
                  <a:pt x="9513" y="23034"/>
                  <a:pt x="8825" y="26476"/>
                </a:cubicBezTo>
                <a:cubicBezTo>
                  <a:pt x="8210" y="29554"/>
                  <a:pt x="4610" y="32359"/>
                  <a:pt x="1471" y="32359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5" name="Google Shape;365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8378751" y="5393862"/>
            <a:ext cx="592501" cy="59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16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16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16"/>
          <p:cNvSpPr txBox="1"/>
          <p:nvPr>
            <p:ph type="ctrTitle"/>
          </p:nvPr>
        </p:nvSpPr>
        <p:spPr>
          <a:xfrm>
            <a:off x="1805225" y="364425"/>
            <a:ext cx="71979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ALGORITMOS DE SUSTITUCIÓN DE PÁGINAS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373" name="Google Shape;373;p16"/>
          <p:cNvSpPr txBox="1"/>
          <p:nvPr/>
        </p:nvSpPr>
        <p:spPr>
          <a:xfrm>
            <a:off x="463700" y="1086200"/>
            <a:ext cx="8265900" cy="34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Cada vez que ocurre un PF habrá una operación de carga de página (se lee la página faltante de disco y se carga en memoria) y tal vez una descarga (se escribe el contenido del marco víctima en disco)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Para analizar los diferentes algoritmos tomaremos una secuencia de referencias y compararemos la cantidad de PFs que generan: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" sz="2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2 - 3 - 2 - 1 - 5 - 2 - 4 - 5 - 3 - 2 - 5 - 2</a:t>
            </a:r>
            <a:endParaRPr b="1" i="0" sz="24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 que nos va a interesar de las referencias son los números de página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Siempre se va a esperar que si se asignan más frames, ante una misma secuencia, se generen igual o menos PFs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Char char="◆"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Algunos algoritmos ante determinadas secuencias de referencias al aumentar el número de frames sin embargo incrementan la frecuencia de PFs -&gt; </a:t>
            </a:r>
            <a:r>
              <a:rPr b="1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Anomalía de Belady</a:t>
            </a:r>
            <a:endParaRPr b="1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74" name="Google Shape;374;p16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7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17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17"/>
          <p:cNvSpPr txBox="1"/>
          <p:nvPr>
            <p:ph type="ctrTitle"/>
          </p:nvPr>
        </p:nvSpPr>
        <p:spPr>
          <a:xfrm>
            <a:off x="1799575" y="364425"/>
            <a:ext cx="72036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ALGORITMOS DE SUSTITUCIÓN DE PÁGINAS - FIFO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382" name="Google Shape;382;p17"/>
          <p:cNvSpPr txBox="1"/>
          <p:nvPr/>
        </p:nvSpPr>
        <p:spPr>
          <a:xfrm>
            <a:off x="165350" y="866650"/>
            <a:ext cx="8743500" cy="21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Elige como víctima a la página que está cargada en memoria hace más tiempo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puede implementar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◆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Guardando el instante en el que la página fue cargada -&gt; se elige la que tiene el menor valor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◆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Cola FIFO -&gt; se elige la página que primero se agregó a la misma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Sufre de la Anomalía de Belady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383" name="Google Shape;383;p17"/>
          <p:cNvGraphicFramePr/>
          <p:nvPr/>
        </p:nvGraphicFramePr>
        <p:xfrm>
          <a:off x="61350" y="3157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12817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8018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9PF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13 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384" name="Google Shape;384;p17"/>
          <p:cNvGraphicFramePr/>
          <p:nvPr/>
        </p:nvGraphicFramePr>
        <p:xfrm>
          <a:off x="61350" y="3159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12817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8018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Cadena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3’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5’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4’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Total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1° Fr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2° Fr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3° Fr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Ac disco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85" name="Google Shape;385;p17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8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18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18"/>
          <p:cNvSpPr txBox="1"/>
          <p:nvPr>
            <p:ph type="ctrTitle"/>
          </p:nvPr>
        </p:nvSpPr>
        <p:spPr>
          <a:xfrm>
            <a:off x="1805225" y="364425"/>
            <a:ext cx="71979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ALGORITMOS DE SUSTITUCIÓN DE PÁGINAS - ÓPTIMO</a:t>
            </a:r>
            <a:endParaRPr b="0" sz="1800">
              <a:solidFill>
                <a:srgbClr val="FFFFFF"/>
              </a:solidFill>
            </a:endParaRPr>
          </a:p>
        </p:txBody>
      </p:sp>
      <p:graphicFrame>
        <p:nvGraphicFramePr>
          <p:cNvPr id="393" name="Google Shape;393;p18"/>
          <p:cNvGraphicFramePr/>
          <p:nvPr/>
        </p:nvGraphicFramePr>
        <p:xfrm>
          <a:off x="61350" y="2854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12817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8018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Cadena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3’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5’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4’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Total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1° Fr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2° Fr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3° Fr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Ac disco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94" name="Google Shape;394;p18"/>
          <p:cNvSpPr txBox="1"/>
          <p:nvPr/>
        </p:nvSpPr>
        <p:spPr>
          <a:xfrm>
            <a:off x="165350" y="866650"/>
            <a:ext cx="8743500" cy="18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Elige como víctima a la página que no vaya a ser referenciada por un mayor período de tiempo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Genera la mínima tasa de PFs posibles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 sufre de la Anomalía de Belady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utiliza a fines comparativos -&gt; se puede saber cuántos más PFs genera otro algoritmo comparado al Óptimo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395" name="Google Shape;395;p18"/>
          <p:cNvGraphicFramePr/>
          <p:nvPr/>
        </p:nvGraphicFramePr>
        <p:xfrm>
          <a:off x="61350" y="2854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12817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8018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6PF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7 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96" name="Google Shape;396;p18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Google Shape;401;g8963af9460_0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4588" y="0"/>
            <a:ext cx="695481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2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PROBLEMA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39" name="Google Shape;39;p2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2"/>
          <p:cNvSpPr txBox="1"/>
          <p:nvPr/>
        </p:nvSpPr>
        <p:spPr>
          <a:xfrm>
            <a:off x="4736800" y="1252325"/>
            <a:ext cx="3456300" cy="36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 proceso tiene que estar todo cargado en RAM para poder ejecutar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limita el tamaño máximo del proceso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1" name="Google Shape;41;p2"/>
          <p:cNvCxnSpPr/>
          <p:nvPr/>
        </p:nvCxnSpPr>
        <p:spPr>
          <a:xfrm>
            <a:off x="6455875" y="2404450"/>
            <a:ext cx="0" cy="1298400"/>
          </a:xfrm>
          <a:prstGeom prst="straightConnector1">
            <a:avLst/>
          </a:prstGeom>
          <a:noFill/>
          <a:ln cap="flat" cmpd="sng" w="76200">
            <a:solidFill>
              <a:srgbClr val="7F6000"/>
            </a:solidFill>
            <a:prstDash val="solid"/>
            <a:round/>
            <a:headEnd len="sm" w="sm" type="none"/>
            <a:tailEnd len="med" w="med" type="stealth"/>
          </a:ln>
        </p:spPr>
      </p:cxnSp>
      <p:pic>
        <p:nvPicPr>
          <p:cNvPr id="42" name="Google Shape;4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3025" y="1340848"/>
            <a:ext cx="33909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9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19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19"/>
          <p:cNvSpPr txBox="1"/>
          <p:nvPr>
            <p:ph type="ctrTitle"/>
          </p:nvPr>
        </p:nvSpPr>
        <p:spPr>
          <a:xfrm>
            <a:off x="1805225" y="364425"/>
            <a:ext cx="71979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ALGORITMOS DE SUSTITUCIÓN DE PÁGINAS - LRU</a:t>
            </a:r>
            <a:endParaRPr b="0" sz="1800">
              <a:solidFill>
                <a:srgbClr val="FFFFFF"/>
              </a:solidFill>
            </a:endParaRPr>
          </a:p>
        </p:txBody>
      </p:sp>
      <p:graphicFrame>
        <p:nvGraphicFramePr>
          <p:cNvPr id="409" name="Google Shape;409;p19"/>
          <p:cNvGraphicFramePr/>
          <p:nvPr/>
        </p:nvGraphicFramePr>
        <p:xfrm>
          <a:off x="137550" y="3235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12817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8018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Cadena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3’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5’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4’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Total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1° Fr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2° Fr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3° Fr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Ac disco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10" name="Google Shape;410;p19"/>
          <p:cNvSpPr txBox="1"/>
          <p:nvPr/>
        </p:nvSpPr>
        <p:spPr>
          <a:xfrm>
            <a:off x="165350" y="866650"/>
            <a:ext cx="8743500" cy="18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Elige como víctima a la página menos recientemente utilizada (hace más tiempo que no se referencia) -&gt; utiliza el pasado reciente como una aproximación del futuro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puede implementar: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◆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Guardando el instante de última referencia de cada página -&gt; se elige al que tiene el menor valor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◆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Pila con números de págs -&gt; con cada referencia se coloca la pág superior, se elige como víctima la pág de la parte inferior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 sufre de la Anomalía de Belady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411" name="Google Shape;411;p19"/>
          <p:cNvGraphicFramePr/>
          <p:nvPr/>
        </p:nvGraphicFramePr>
        <p:xfrm>
          <a:off x="137550" y="3235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12817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8018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7PF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9A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12" name="Google Shape;412;p19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0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p20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20"/>
          <p:cNvSpPr txBox="1"/>
          <p:nvPr>
            <p:ph type="ctrTitle"/>
          </p:nvPr>
        </p:nvSpPr>
        <p:spPr>
          <a:xfrm>
            <a:off x="1805225" y="364425"/>
            <a:ext cx="71979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ALGORITMOS DE SUSTITUCIÓN DE PÁGINAS - CLOCK</a:t>
            </a:r>
            <a:endParaRPr b="0" sz="1800">
              <a:solidFill>
                <a:srgbClr val="FFFFFF"/>
              </a:solidFill>
            </a:endParaRPr>
          </a:p>
        </p:txBody>
      </p:sp>
      <p:graphicFrame>
        <p:nvGraphicFramePr>
          <p:cNvPr id="420" name="Google Shape;420;p20"/>
          <p:cNvGraphicFramePr/>
          <p:nvPr/>
        </p:nvGraphicFramePr>
        <p:xfrm>
          <a:off x="137550" y="2930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12817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8018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Cadena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3’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5’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4’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Total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Bits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 U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 U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 U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 U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 U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 PU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 U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 U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 U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 U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 U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 U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1° Fr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2° Fr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3° Fr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Ac disco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21" name="Google Shape;421;p20"/>
          <p:cNvSpPr txBox="1"/>
          <p:nvPr/>
        </p:nvSpPr>
        <p:spPr>
          <a:xfrm>
            <a:off x="165350" y="866650"/>
            <a:ext cx="8743500" cy="18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Está basado en FIFO, con un bit de referencia (Bit de Uso) trata de aproximar el algoritmo LRU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 puntero indica cuál es la siguiente posible víctima (la cola es circular)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Primero se mira el bit de uso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◆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 U  = 0 -&gt; es la víctima -&gt; se reemplaza y se avanza el puntero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◆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 U = 1 -&gt; Se le da una oportunidad 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pone U en 0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avanza el puntero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422" name="Google Shape;422;p20"/>
          <p:cNvGraphicFramePr/>
          <p:nvPr/>
        </p:nvGraphicFramePr>
        <p:xfrm>
          <a:off x="137550" y="3718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12817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8018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2 1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2 1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2 1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2 1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5 1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5 1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3 1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3 0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2 0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2 1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2 0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1 0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1 0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4 0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4 0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8PF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11 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23" name="Google Shape;423;p20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1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1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21"/>
          <p:cNvSpPr txBox="1"/>
          <p:nvPr>
            <p:ph type="ctrTitle"/>
          </p:nvPr>
        </p:nvSpPr>
        <p:spPr>
          <a:xfrm>
            <a:off x="1652900" y="364425"/>
            <a:ext cx="73503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ALGORITMOS DE SUSTITUCIÓN DE PÁGINAS - CLOCK MODIFICADO</a:t>
            </a:r>
            <a:endParaRPr b="0" sz="1800">
              <a:solidFill>
                <a:srgbClr val="FFFFFF"/>
              </a:solidFill>
            </a:endParaRPr>
          </a:p>
        </p:txBody>
      </p:sp>
      <p:graphicFrame>
        <p:nvGraphicFramePr>
          <p:cNvPr id="431" name="Google Shape;431;p21"/>
          <p:cNvGraphicFramePr/>
          <p:nvPr/>
        </p:nvGraphicFramePr>
        <p:xfrm>
          <a:off x="137550" y="2930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895000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600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Cadena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3’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5’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4’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Total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Bits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pum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pum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pum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pum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pum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pum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pum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pum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pum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pum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pum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pum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1° Fr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2° Fr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3° Fr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Ac disco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32" name="Google Shape;432;p21"/>
          <p:cNvSpPr txBox="1"/>
          <p:nvPr/>
        </p:nvSpPr>
        <p:spPr>
          <a:xfrm>
            <a:off x="165350" y="866650"/>
            <a:ext cx="8743500" cy="18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Tiene en cuenta además del bit de Uso, al bit de Modificado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Trata de minimizar las descargas de páginas a disco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Teniendo al par (U , M)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AutoNum type="alphaLcPeriod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busca (0,0) avanzando el puntero pero </a:t>
            </a:r>
            <a:r>
              <a:rPr b="1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sin poner U en 0</a:t>
            </a:r>
            <a:endParaRPr b="1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AutoNum type="alphaLcPeriod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 no se encuentra, se busca (0 , 1) avanzando el puntero </a:t>
            </a:r>
            <a:r>
              <a:rPr b="1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poniendo U en 0</a:t>
            </a:r>
            <a:endParaRPr b="1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AutoNum type="alphaLcPeriod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 no se encuentra, se vuelve al paso a)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433" name="Google Shape;433;p21"/>
          <p:cNvGraphicFramePr/>
          <p:nvPr/>
        </p:nvGraphicFramePr>
        <p:xfrm>
          <a:off x="137550" y="3718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895000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600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210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210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210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210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511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511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501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511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501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211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211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211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311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311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311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301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301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411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411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401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401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510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510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110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100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210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210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210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310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310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310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310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9PF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12A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34" name="Google Shape;434;p21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6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26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26"/>
          <p:cNvSpPr txBox="1"/>
          <p:nvPr>
            <p:ph type="ctrTitle"/>
          </p:nvPr>
        </p:nvSpPr>
        <p:spPr>
          <a:xfrm>
            <a:off x="1652900" y="364425"/>
            <a:ext cx="73503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0" lang="en" sz="1800">
                <a:solidFill>
                  <a:srgbClr val="FFFFFF"/>
                </a:solidFill>
              </a:rPr>
              <a:t>SITUACIÓN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442" name="Google Shape;442;p26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26"/>
          <p:cNvSpPr/>
          <p:nvPr/>
        </p:nvSpPr>
        <p:spPr>
          <a:xfrm>
            <a:off x="150475" y="1874125"/>
            <a:ext cx="1115700" cy="987600"/>
          </a:xfrm>
          <a:prstGeom prst="ellipse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PF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44" name="Google Shape;444;p26"/>
          <p:cNvSpPr/>
          <p:nvPr/>
        </p:nvSpPr>
        <p:spPr>
          <a:xfrm>
            <a:off x="1686650" y="1788775"/>
            <a:ext cx="2437500" cy="987600"/>
          </a:xfrm>
          <a:prstGeom prst="ellipse">
            <a:avLst/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Sustitución víctima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45" name="Google Shape;445;p26"/>
          <p:cNvSpPr/>
          <p:nvPr/>
        </p:nvSpPr>
        <p:spPr>
          <a:xfrm>
            <a:off x="4261625" y="1788775"/>
            <a:ext cx="2437500" cy="987600"/>
          </a:xfrm>
          <a:prstGeom prst="ellipse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Carga Pág a frame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46" name="Google Shape;446;p26"/>
          <p:cNvSpPr/>
          <p:nvPr/>
        </p:nvSpPr>
        <p:spPr>
          <a:xfrm>
            <a:off x="6997875" y="1788775"/>
            <a:ext cx="1798800" cy="987600"/>
          </a:xfrm>
          <a:prstGeom prst="ellipse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Ejecución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47" name="Google Shape;447;p26"/>
          <p:cNvSpPr txBox="1"/>
          <p:nvPr/>
        </p:nvSpPr>
        <p:spPr>
          <a:xfrm>
            <a:off x="1938600" y="3744425"/>
            <a:ext cx="5059200" cy="4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¿Cómo podemos disminuir el tiempo de espera?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448" name="Google Shape;448;p26"/>
          <p:cNvGrpSpPr/>
          <p:nvPr/>
        </p:nvGrpSpPr>
        <p:grpSpPr>
          <a:xfrm>
            <a:off x="1826433" y="1602729"/>
            <a:ext cx="2069060" cy="1240543"/>
            <a:chOff x="1188825" y="2916525"/>
            <a:chExt cx="1243575" cy="969250"/>
          </a:xfrm>
        </p:grpSpPr>
        <p:sp>
          <p:nvSpPr>
            <p:cNvPr id="449" name="Google Shape;449;p26"/>
            <p:cNvSpPr/>
            <p:nvPr/>
          </p:nvSpPr>
          <p:spPr>
            <a:xfrm>
              <a:off x="1335125" y="2916525"/>
              <a:ext cx="1005850" cy="969250"/>
            </a:xfrm>
            <a:custGeom>
              <a:rect b="b" l="l" r="r" t="t"/>
              <a:pathLst>
                <a:path extrusionOk="0" h="38770" w="40234">
                  <a:moveTo>
                    <a:pt x="0" y="38770"/>
                  </a:moveTo>
                  <a:cubicBezTo>
                    <a:pt x="12340" y="24820"/>
                    <a:pt x="25333" y="11173"/>
                    <a:pt x="40234" y="0"/>
                  </a:cubicBezTo>
                </a:path>
              </a:pathLst>
            </a:custGeom>
            <a:noFill/>
            <a:ln cap="flat" cmpd="sng" w="38100">
              <a:solidFill>
                <a:srgbClr val="99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26"/>
            <p:cNvSpPr/>
            <p:nvPr/>
          </p:nvSpPr>
          <p:spPr>
            <a:xfrm>
              <a:off x="1188825" y="2934800"/>
              <a:ext cx="1243575" cy="822975"/>
            </a:xfrm>
            <a:custGeom>
              <a:rect b="b" l="l" r="r" t="t"/>
              <a:pathLst>
                <a:path extrusionOk="0" h="32919" w="49743">
                  <a:moveTo>
                    <a:pt x="0" y="0"/>
                  </a:moveTo>
                  <a:cubicBezTo>
                    <a:pt x="18750" y="6617"/>
                    <a:pt x="31961" y="24022"/>
                    <a:pt x="49743" y="32919"/>
                  </a:cubicBezTo>
                </a:path>
              </a:pathLst>
            </a:custGeom>
            <a:noFill/>
            <a:ln cap="flat" cmpd="sng" w="38100">
              <a:solidFill>
                <a:srgbClr val="99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27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27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27"/>
          <p:cNvSpPr txBox="1"/>
          <p:nvPr>
            <p:ph type="ctrTitle"/>
          </p:nvPr>
        </p:nvSpPr>
        <p:spPr>
          <a:xfrm>
            <a:off x="1652900" y="364425"/>
            <a:ext cx="73503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0" lang="en" sz="1800">
                <a:solidFill>
                  <a:srgbClr val="FFFFFF"/>
                </a:solidFill>
              </a:rPr>
              <a:t>PAGE BUFFERING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458" name="Google Shape;458;p27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27"/>
          <p:cNvSpPr txBox="1"/>
          <p:nvPr/>
        </p:nvSpPr>
        <p:spPr>
          <a:xfrm>
            <a:off x="4200350" y="1653138"/>
            <a:ext cx="5059200" cy="4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mantiene un pool de frames libres 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0" name="Google Shape;460;p27"/>
          <p:cNvSpPr/>
          <p:nvPr/>
        </p:nvSpPr>
        <p:spPr>
          <a:xfrm>
            <a:off x="226675" y="3321925"/>
            <a:ext cx="1115700" cy="987600"/>
          </a:xfrm>
          <a:prstGeom prst="ellipse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PF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1" name="Google Shape;461;p27"/>
          <p:cNvSpPr/>
          <p:nvPr/>
        </p:nvSpPr>
        <p:spPr>
          <a:xfrm>
            <a:off x="1686650" y="4531975"/>
            <a:ext cx="2437500" cy="987600"/>
          </a:xfrm>
          <a:prstGeom prst="ellipse">
            <a:avLst/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Descarga víctima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2" name="Google Shape;462;p27"/>
          <p:cNvSpPr/>
          <p:nvPr/>
        </p:nvSpPr>
        <p:spPr>
          <a:xfrm>
            <a:off x="4468425" y="3183250"/>
            <a:ext cx="1798800" cy="987600"/>
          </a:xfrm>
          <a:prstGeom prst="ellipse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Ejecución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3" name="Google Shape;463;p27"/>
          <p:cNvSpPr/>
          <p:nvPr/>
        </p:nvSpPr>
        <p:spPr>
          <a:xfrm>
            <a:off x="332325" y="1359000"/>
            <a:ext cx="3657600" cy="1463100"/>
          </a:xfrm>
          <a:prstGeom prst="rect">
            <a:avLst/>
          </a:prstGeom>
          <a:noFill/>
          <a:ln cap="flat" cmpd="sng" w="76200">
            <a:solidFill>
              <a:srgbClr val="20124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27"/>
          <p:cNvSpPr/>
          <p:nvPr/>
        </p:nvSpPr>
        <p:spPr>
          <a:xfrm>
            <a:off x="752950" y="1545800"/>
            <a:ext cx="749700" cy="398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27"/>
          <p:cNvSpPr/>
          <p:nvPr/>
        </p:nvSpPr>
        <p:spPr>
          <a:xfrm>
            <a:off x="752950" y="2323650"/>
            <a:ext cx="749700" cy="398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27"/>
          <p:cNvSpPr/>
          <p:nvPr/>
        </p:nvSpPr>
        <p:spPr>
          <a:xfrm>
            <a:off x="1807563" y="1891350"/>
            <a:ext cx="749700" cy="398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27"/>
          <p:cNvSpPr/>
          <p:nvPr/>
        </p:nvSpPr>
        <p:spPr>
          <a:xfrm>
            <a:off x="2606750" y="1545800"/>
            <a:ext cx="749700" cy="398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27"/>
          <p:cNvSpPr/>
          <p:nvPr/>
        </p:nvSpPr>
        <p:spPr>
          <a:xfrm>
            <a:off x="2898750" y="2288275"/>
            <a:ext cx="749700" cy="398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9" name="Google Shape;469;p27"/>
          <p:cNvGrpSpPr/>
          <p:nvPr/>
        </p:nvGrpSpPr>
        <p:grpSpPr>
          <a:xfrm>
            <a:off x="1686650" y="2289838"/>
            <a:ext cx="2437500" cy="1881000"/>
            <a:chOff x="1686650" y="2289838"/>
            <a:chExt cx="2437500" cy="1881000"/>
          </a:xfrm>
        </p:grpSpPr>
        <p:sp>
          <p:nvSpPr>
            <p:cNvPr id="470" name="Google Shape;470;p27"/>
            <p:cNvSpPr/>
            <p:nvPr/>
          </p:nvSpPr>
          <p:spPr>
            <a:xfrm>
              <a:off x="1686650" y="3183238"/>
              <a:ext cx="2437500" cy="987600"/>
            </a:xfrm>
            <a:prstGeom prst="ellipse">
              <a:avLst/>
            </a:prstGeom>
            <a:solidFill>
              <a:srgbClr val="CFE2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Carga Pág a frame</a:t>
              </a:r>
              <a:endParaRPr b="0" i="0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cxnSp>
          <p:nvCxnSpPr>
            <p:cNvPr id="471" name="Google Shape;471;p27"/>
            <p:cNvCxnSpPr>
              <a:stCxn id="470" idx="0"/>
              <a:endCxn id="466" idx="4"/>
            </p:cNvCxnSpPr>
            <p:nvPr/>
          </p:nvCxnSpPr>
          <p:spPr>
            <a:xfrm rot="10800000">
              <a:off x="2182400" y="2289838"/>
              <a:ext cx="723000" cy="893400"/>
            </a:xfrm>
            <a:prstGeom prst="straightConnector1">
              <a:avLst/>
            </a:prstGeom>
            <a:noFill/>
            <a:ln cap="flat" cmpd="sng" w="38100">
              <a:solidFill>
                <a:srgbClr val="3D85C6"/>
              </a:solidFill>
              <a:prstDash val="solid"/>
              <a:round/>
              <a:headEnd len="sm" w="sm" type="none"/>
              <a:tailEnd len="med" w="med" type="stealth"/>
            </a:ln>
          </p:spPr>
        </p:cxnSp>
      </p:grpSp>
      <p:cxnSp>
        <p:nvCxnSpPr>
          <p:cNvPr id="472" name="Google Shape;472;p27"/>
          <p:cNvCxnSpPr/>
          <p:nvPr/>
        </p:nvCxnSpPr>
        <p:spPr>
          <a:xfrm flipH="1">
            <a:off x="1502750" y="3071975"/>
            <a:ext cx="36600" cy="2322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473" name="Google Shape;473;p27"/>
          <p:cNvSpPr/>
          <p:nvPr/>
        </p:nvSpPr>
        <p:spPr>
          <a:xfrm>
            <a:off x="3583500" y="2288275"/>
            <a:ext cx="749719" cy="2618589"/>
          </a:xfrm>
          <a:custGeom>
            <a:rect b="b" l="l" r="r" t="t"/>
            <a:pathLst>
              <a:path extrusionOk="0" h="93932" w="22509">
                <a:moveTo>
                  <a:pt x="12436" y="93932"/>
                </a:moveTo>
                <a:cubicBezTo>
                  <a:pt x="22180" y="85579"/>
                  <a:pt x="21946" y="69458"/>
                  <a:pt x="21946" y="56624"/>
                </a:cubicBezTo>
                <a:cubicBezTo>
                  <a:pt x="21946" y="46858"/>
                  <a:pt x="23859" y="36527"/>
                  <a:pt x="20483" y="27363"/>
                </a:cubicBezTo>
                <a:cubicBezTo>
                  <a:pt x="18329" y="21516"/>
                  <a:pt x="14712" y="16254"/>
                  <a:pt x="10973" y="11270"/>
                </a:cubicBezTo>
                <a:cubicBezTo>
                  <a:pt x="10145" y="10167"/>
                  <a:pt x="9022" y="7369"/>
                  <a:pt x="8047" y="8344"/>
                </a:cubicBezTo>
                <a:cubicBezTo>
                  <a:pt x="6314" y="10077"/>
                  <a:pt x="9766" y="15659"/>
                  <a:pt x="7315" y="15659"/>
                </a:cubicBezTo>
                <a:cubicBezTo>
                  <a:pt x="5015" y="15659"/>
                  <a:pt x="4687" y="11864"/>
                  <a:pt x="3658" y="9807"/>
                </a:cubicBezTo>
                <a:cubicBezTo>
                  <a:pt x="2240" y="6972"/>
                  <a:pt x="0" y="4199"/>
                  <a:pt x="0" y="1029"/>
                </a:cubicBezTo>
                <a:cubicBezTo>
                  <a:pt x="0" y="-695"/>
                  <a:pt x="3397" y="297"/>
                  <a:pt x="5121" y="297"/>
                </a:cubicBezTo>
                <a:cubicBezTo>
                  <a:pt x="9998" y="297"/>
                  <a:pt x="14874" y="297"/>
                  <a:pt x="19751" y="297"/>
                </a:cubicBezTo>
              </a:path>
            </a:pathLst>
          </a:custGeom>
          <a:noFill/>
          <a:ln cap="flat" cmpd="sng" w="381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23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23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23"/>
          <p:cNvSpPr txBox="1"/>
          <p:nvPr>
            <p:ph type="ctrTitle"/>
          </p:nvPr>
        </p:nvSpPr>
        <p:spPr>
          <a:xfrm>
            <a:off x="1652900" y="364425"/>
            <a:ext cx="73503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0" lang="en" sz="1800">
                <a:solidFill>
                  <a:srgbClr val="FFFFFF"/>
                </a:solidFill>
              </a:rPr>
              <a:t>SITUACIÓN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481" name="Google Shape;481;p23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p23"/>
          <p:cNvSpPr txBox="1"/>
          <p:nvPr/>
        </p:nvSpPr>
        <p:spPr>
          <a:xfrm>
            <a:off x="298825" y="1308150"/>
            <a:ext cx="20664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PA</a:t>
            </a: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se encuentra en ejecución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83" name="Google Shape;483;p23"/>
          <p:cNvCxnSpPr/>
          <p:nvPr/>
        </p:nvCxnSpPr>
        <p:spPr>
          <a:xfrm flipH="1">
            <a:off x="5445425" y="3862500"/>
            <a:ext cx="1211400" cy="1475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ot"/>
            <a:round/>
            <a:headEnd len="sm" w="sm" type="none"/>
            <a:tailEnd len="med" w="med" type="stealth"/>
          </a:ln>
        </p:spPr>
      </p:cxnSp>
      <p:sp>
        <p:nvSpPr>
          <p:cNvPr id="484" name="Google Shape;484;p23"/>
          <p:cNvSpPr/>
          <p:nvPr/>
        </p:nvSpPr>
        <p:spPr>
          <a:xfrm>
            <a:off x="201150" y="1032725"/>
            <a:ext cx="365700" cy="3609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b="1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485" name="Google Shape;485;p23"/>
          <p:cNvGrpSpPr/>
          <p:nvPr/>
        </p:nvGrpSpPr>
        <p:grpSpPr>
          <a:xfrm>
            <a:off x="2999425" y="1032725"/>
            <a:ext cx="2066400" cy="931825"/>
            <a:chOff x="2999425" y="1032725"/>
            <a:chExt cx="2066400" cy="931825"/>
          </a:xfrm>
        </p:grpSpPr>
        <p:sp>
          <p:nvSpPr>
            <p:cNvPr id="486" name="Google Shape;486;p23"/>
            <p:cNvSpPr txBox="1"/>
            <p:nvPr/>
          </p:nvSpPr>
          <p:spPr>
            <a:xfrm>
              <a:off x="2999425" y="1308150"/>
              <a:ext cx="2066400" cy="65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PA</a:t>
              </a:r>
              <a:r>
                <a:rPr b="0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 se bloquea esperando un IO (escribir en pág 6)</a:t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3139050" y="1032725"/>
              <a:ext cx="365700" cy="360900"/>
            </a:xfrm>
            <a:prstGeom prst="ellipse">
              <a:avLst/>
            </a:prstGeom>
            <a:solidFill>
              <a:srgbClr val="D5A6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</a:t>
              </a:r>
              <a:endParaRPr b="1" i="0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488" name="Google Shape;488;p23"/>
          <p:cNvGrpSpPr/>
          <p:nvPr/>
        </p:nvGrpSpPr>
        <p:grpSpPr>
          <a:xfrm>
            <a:off x="87900" y="2253075"/>
            <a:ext cx="5240125" cy="3315763"/>
            <a:chOff x="87900" y="2253075"/>
            <a:chExt cx="5240125" cy="3315763"/>
          </a:xfrm>
        </p:grpSpPr>
        <p:sp>
          <p:nvSpPr>
            <p:cNvPr id="489" name="Google Shape;489;p23"/>
            <p:cNvSpPr/>
            <p:nvPr/>
          </p:nvSpPr>
          <p:spPr>
            <a:xfrm>
              <a:off x="3261625" y="4727638"/>
              <a:ext cx="2066400" cy="841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Frame 11 -&gt; Pág 6 PA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87900" y="3572025"/>
              <a:ext cx="1444800" cy="6564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Disco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23"/>
            <p:cNvSpPr txBox="1"/>
            <p:nvPr/>
          </p:nvSpPr>
          <p:spPr>
            <a:xfrm>
              <a:off x="2209350" y="3652550"/>
              <a:ext cx="530400" cy="45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PD</a:t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92" name="Google Shape;492;p23"/>
            <p:cNvSpPr txBox="1"/>
            <p:nvPr/>
          </p:nvSpPr>
          <p:spPr>
            <a:xfrm>
              <a:off x="3504775" y="3672075"/>
              <a:ext cx="530400" cy="45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PA</a:t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cxnSp>
          <p:nvCxnSpPr>
            <p:cNvPr id="493" name="Google Shape;493;p23"/>
            <p:cNvCxnSpPr>
              <a:stCxn id="490" idx="6"/>
              <a:endCxn id="491" idx="1"/>
            </p:cNvCxnSpPr>
            <p:nvPr/>
          </p:nvCxnSpPr>
          <p:spPr>
            <a:xfrm flipH="1" rot="10800000">
              <a:off x="1532700" y="3880725"/>
              <a:ext cx="676800" cy="1950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494" name="Google Shape;494;p23"/>
            <p:cNvCxnSpPr>
              <a:stCxn id="491" idx="3"/>
              <a:endCxn id="492" idx="1"/>
            </p:cNvCxnSpPr>
            <p:nvPr/>
          </p:nvCxnSpPr>
          <p:spPr>
            <a:xfrm>
              <a:off x="2739750" y="3880700"/>
              <a:ext cx="765000" cy="1950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495" name="Google Shape;495;p23"/>
            <p:cNvCxnSpPr>
              <a:endCxn id="492" idx="0"/>
            </p:cNvCxnSpPr>
            <p:nvPr/>
          </p:nvCxnSpPr>
          <p:spPr>
            <a:xfrm flipH="1">
              <a:off x="3769975" y="2253075"/>
              <a:ext cx="162000" cy="14190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dot"/>
              <a:round/>
              <a:headEnd len="sm" w="sm" type="none"/>
              <a:tailEnd len="med" w="med" type="stealth"/>
            </a:ln>
          </p:spPr>
        </p:cxnSp>
        <p:cxnSp>
          <p:nvCxnSpPr>
            <p:cNvPr id="496" name="Google Shape;496;p23"/>
            <p:cNvCxnSpPr>
              <a:stCxn id="492" idx="2"/>
            </p:cNvCxnSpPr>
            <p:nvPr/>
          </p:nvCxnSpPr>
          <p:spPr>
            <a:xfrm flipH="1">
              <a:off x="3748975" y="4128375"/>
              <a:ext cx="21000" cy="5205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dot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497" name="Google Shape;497;p23"/>
          <p:cNvGrpSpPr/>
          <p:nvPr/>
        </p:nvGrpSpPr>
        <p:grpSpPr>
          <a:xfrm>
            <a:off x="6378925" y="1032725"/>
            <a:ext cx="2058425" cy="1024225"/>
            <a:chOff x="6378925" y="1032725"/>
            <a:chExt cx="2058425" cy="1024225"/>
          </a:xfrm>
        </p:grpSpPr>
        <p:sp>
          <p:nvSpPr>
            <p:cNvPr id="498" name="Google Shape;498;p23"/>
            <p:cNvSpPr txBox="1"/>
            <p:nvPr/>
          </p:nvSpPr>
          <p:spPr>
            <a:xfrm>
              <a:off x="6638550" y="1215750"/>
              <a:ext cx="1798800" cy="8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PG</a:t>
              </a:r>
              <a:r>
                <a:rPr b="0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 comienza a ejecutar y genera PF</a:t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99" name="Google Shape;499;p23"/>
            <p:cNvSpPr/>
            <p:nvPr/>
          </p:nvSpPr>
          <p:spPr>
            <a:xfrm>
              <a:off x="6378925" y="1032725"/>
              <a:ext cx="365700" cy="360900"/>
            </a:xfrm>
            <a:prstGeom prst="ellipse">
              <a:avLst/>
            </a:prstGeom>
            <a:solidFill>
              <a:srgbClr val="D5A6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</a:t>
              </a:r>
              <a:endParaRPr b="1" i="0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500" name="Google Shape;500;p23"/>
          <p:cNvGrpSpPr/>
          <p:nvPr/>
        </p:nvGrpSpPr>
        <p:grpSpPr>
          <a:xfrm>
            <a:off x="6378925" y="2625288"/>
            <a:ext cx="2058425" cy="1027262"/>
            <a:chOff x="6378925" y="2625288"/>
            <a:chExt cx="2058425" cy="1027262"/>
          </a:xfrm>
        </p:grpSpPr>
        <p:sp>
          <p:nvSpPr>
            <p:cNvPr id="501" name="Google Shape;501;p23"/>
            <p:cNvSpPr txBox="1"/>
            <p:nvPr/>
          </p:nvSpPr>
          <p:spPr>
            <a:xfrm>
              <a:off x="6638550" y="2811350"/>
              <a:ext cx="1798800" cy="8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No hay frames libres, se busca una víctima a reemplazar</a:t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02" name="Google Shape;502;p23"/>
            <p:cNvSpPr/>
            <p:nvPr/>
          </p:nvSpPr>
          <p:spPr>
            <a:xfrm>
              <a:off x="6378925" y="2625288"/>
              <a:ext cx="365700" cy="360900"/>
            </a:xfrm>
            <a:prstGeom prst="ellipse">
              <a:avLst/>
            </a:prstGeom>
            <a:solidFill>
              <a:srgbClr val="D5A6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4</a:t>
              </a:r>
              <a:endParaRPr b="1" i="0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503" name="Google Shape;503;p23"/>
          <p:cNvGrpSpPr/>
          <p:nvPr/>
        </p:nvGrpSpPr>
        <p:grpSpPr>
          <a:xfrm>
            <a:off x="5744925" y="5418250"/>
            <a:ext cx="2804975" cy="1097675"/>
            <a:chOff x="5744925" y="5418250"/>
            <a:chExt cx="2804975" cy="1097675"/>
          </a:xfrm>
        </p:grpSpPr>
        <p:sp>
          <p:nvSpPr>
            <p:cNvPr id="504" name="Google Shape;504;p23"/>
            <p:cNvSpPr/>
            <p:nvPr/>
          </p:nvSpPr>
          <p:spPr>
            <a:xfrm>
              <a:off x="5898050" y="5859525"/>
              <a:ext cx="1444800" cy="6564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Disco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23"/>
            <p:cNvSpPr txBox="1"/>
            <p:nvPr/>
          </p:nvSpPr>
          <p:spPr>
            <a:xfrm>
              <a:off x="8019500" y="5940050"/>
              <a:ext cx="530400" cy="45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PA</a:t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cxnSp>
          <p:nvCxnSpPr>
            <p:cNvPr id="506" name="Google Shape;506;p23"/>
            <p:cNvCxnSpPr>
              <a:stCxn id="504" idx="6"/>
              <a:endCxn id="505" idx="1"/>
            </p:cNvCxnSpPr>
            <p:nvPr/>
          </p:nvCxnSpPr>
          <p:spPr>
            <a:xfrm flipH="1" rot="10800000">
              <a:off x="7342850" y="6168225"/>
              <a:ext cx="676800" cy="1950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507" name="Google Shape;507;p23"/>
            <p:cNvSpPr/>
            <p:nvPr/>
          </p:nvSpPr>
          <p:spPr>
            <a:xfrm>
              <a:off x="5744925" y="5418250"/>
              <a:ext cx="365700" cy="360900"/>
            </a:xfrm>
            <a:prstGeom prst="ellipse">
              <a:avLst/>
            </a:prstGeom>
            <a:solidFill>
              <a:srgbClr val="D5A6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5</a:t>
              </a:r>
              <a:endParaRPr b="1" i="0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508" name="Google Shape;508;p23"/>
          <p:cNvSpPr/>
          <p:nvPr/>
        </p:nvSpPr>
        <p:spPr>
          <a:xfrm>
            <a:off x="4035174" y="5663479"/>
            <a:ext cx="1720500" cy="737300"/>
          </a:xfrm>
          <a:custGeom>
            <a:rect b="b" l="l" r="r" t="t"/>
            <a:pathLst>
              <a:path extrusionOk="0" h="29492" w="68820">
                <a:moveTo>
                  <a:pt x="68820" y="28235"/>
                </a:moveTo>
                <a:cubicBezTo>
                  <a:pt x="57601" y="28235"/>
                  <a:pt x="46389" y="28966"/>
                  <a:pt x="35170" y="28966"/>
                </a:cubicBezTo>
                <a:cubicBezTo>
                  <a:pt x="30044" y="28966"/>
                  <a:pt x="24463" y="30383"/>
                  <a:pt x="19808" y="28235"/>
                </a:cubicBezTo>
                <a:cubicBezTo>
                  <a:pt x="13570" y="25356"/>
                  <a:pt x="11151" y="16765"/>
                  <a:pt x="10298" y="9947"/>
                </a:cubicBezTo>
                <a:cubicBezTo>
                  <a:pt x="10024" y="7756"/>
                  <a:pt x="11775" y="3363"/>
                  <a:pt x="9567" y="3363"/>
                </a:cubicBezTo>
                <a:cubicBezTo>
                  <a:pt x="6296" y="3363"/>
                  <a:pt x="3594" y="6068"/>
                  <a:pt x="789" y="7752"/>
                </a:cubicBezTo>
                <a:cubicBezTo>
                  <a:pt x="-2477" y="9712"/>
                  <a:pt x="5872" y="1361"/>
                  <a:pt x="9567" y="437"/>
                </a:cubicBezTo>
                <a:cubicBezTo>
                  <a:pt x="16556" y="-1310"/>
                  <a:pt x="22629" y="6540"/>
                  <a:pt x="29318" y="9215"/>
                </a:cubicBezTo>
              </a:path>
            </a:pathLst>
          </a:custGeom>
          <a:noFill/>
          <a:ln cap="flat" cmpd="sng" w="762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23"/>
          <p:cNvSpPr/>
          <p:nvPr/>
        </p:nvSpPr>
        <p:spPr>
          <a:xfrm>
            <a:off x="3261625" y="4727638"/>
            <a:ext cx="2066400" cy="841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Frame 11 -&gt; Pág 4 PG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24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24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24"/>
          <p:cNvSpPr txBox="1"/>
          <p:nvPr>
            <p:ph type="ctrTitle"/>
          </p:nvPr>
        </p:nvSpPr>
        <p:spPr>
          <a:xfrm>
            <a:off x="1652900" y="364425"/>
            <a:ext cx="73503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0" lang="en" sz="1800">
                <a:solidFill>
                  <a:srgbClr val="FFFFFF"/>
                </a:solidFill>
              </a:rPr>
              <a:t>SITUACIÓN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517" name="Google Shape;517;p24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18" name="Google Shape;518;p24"/>
          <p:cNvCxnSpPr/>
          <p:nvPr/>
        </p:nvCxnSpPr>
        <p:spPr>
          <a:xfrm flipH="1">
            <a:off x="5445425" y="3862500"/>
            <a:ext cx="1211400" cy="1475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ot"/>
            <a:round/>
            <a:headEnd len="sm" w="sm" type="none"/>
            <a:tailEnd len="med" w="med" type="stealth"/>
          </a:ln>
        </p:spPr>
      </p:cxnSp>
      <p:sp>
        <p:nvSpPr>
          <p:cNvPr id="519" name="Google Shape;519;p24"/>
          <p:cNvSpPr/>
          <p:nvPr/>
        </p:nvSpPr>
        <p:spPr>
          <a:xfrm>
            <a:off x="3261625" y="4727638"/>
            <a:ext cx="2066400" cy="841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Frame 11 -&gt; Pág 4 PG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0" name="Google Shape;52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20375"/>
            <a:ext cx="9188525" cy="48645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25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Google Shape;526;p25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Google Shape;527;p25"/>
          <p:cNvSpPr txBox="1"/>
          <p:nvPr>
            <p:ph type="ctrTitle"/>
          </p:nvPr>
        </p:nvSpPr>
        <p:spPr>
          <a:xfrm>
            <a:off x="1652900" y="364425"/>
            <a:ext cx="73503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0" lang="en" sz="1800">
                <a:solidFill>
                  <a:srgbClr val="FFFFFF"/>
                </a:solidFill>
              </a:rPr>
              <a:t>LOCKEO  DE PÁGINAS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528" name="Google Shape;528;p25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25"/>
          <p:cNvSpPr txBox="1"/>
          <p:nvPr/>
        </p:nvSpPr>
        <p:spPr>
          <a:xfrm>
            <a:off x="1691700" y="1727800"/>
            <a:ext cx="5760600" cy="39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Al iniciar la IO se puede permitir habilitar un bit  lockeo  sobre el frame para que no pueda ser reemplazado durante la operación.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Al finalizar la misma, el frame dejará de estar lockeado y podrá ser elegido como víctima de sustitución nuevamente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8"/>
          <p:cNvSpPr txBox="1"/>
          <p:nvPr/>
        </p:nvSpPr>
        <p:spPr>
          <a:xfrm>
            <a:off x="389400" y="841075"/>
            <a:ext cx="4413900" cy="12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" sz="4800" u="none" cap="none" strike="noStrike">
                <a:solidFill>
                  <a:srgbClr val="351C7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Preguntas??</a:t>
            </a:r>
            <a:endParaRPr b="1" i="0" sz="4800" u="none" cap="none" strike="noStrike">
              <a:solidFill>
                <a:srgbClr val="351C75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35" name="Google Shape;535;p28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6" name="Google Shape;536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900" y="2767050"/>
            <a:ext cx="4947699" cy="371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35603" y="841075"/>
            <a:ext cx="4020498" cy="563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3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3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PRIMERAS SOLUCIONES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50" name="Google Shape;50;p3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3"/>
          <p:cNvSpPr txBox="1"/>
          <p:nvPr/>
        </p:nvSpPr>
        <p:spPr>
          <a:xfrm>
            <a:off x="5039858" y="2776063"/>
            <a:ext cx="24297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A64D79"/>
                </a:solidFill>
                <a:latin typeface="Arial"/>
                <a:ea typeface="Arial"/>
                <a:cs typeface="Arial"/>
                <a:sym typeface="Arial"/>
              </a:rPr>
              <a:t>Programa A</a:t>
            </a:r>
            <a:endParaRPr b="0" i="0" sz="2000" u="none" cap="none" strike="noStrike">
              <a:solidFill>
                <a:srgbClr val="A64D7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" name="Google Shape;52;p3"/>
          <p:cNvPicPr preferRelativeResize="0"/>
          <p:nvPr/>
        </p:nvPicPr>
        <p:blipFill rotWithShape="1">
          <a:blip r:embed="rId3">
            <a:alphaModFix/>
          </a:blip>
          <a:srcRect b="980" l="21183" r="19711" t="0"/>
          <a:stretch/>
        </p:blipFill>
        <p:spPr>
          <a:xfrm rot="-4790239">
            <a:off x="1440833" y="738320"/>
            <a:ext cx="2864408" cy="479885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3" name="Google Shape;53;p3"/>
          <p:cNvGraphicFramePr/>
          <p:nvPr/>
        </p:nvGraphicFramePr>
        <p:xfrm>
          <a:off x="4792975" y="3392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2923475"/>
              </a:tblGrid>
              <a:tr h="311625">
                <a:tc rowSpan="6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CÓDIGO FUNDAMENTAL</a:t>
                      </a:r>
                      <a:endParaRPr b="1"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CÓDIGO PARA CASOS ESPECIALES</a:t>
                      </a:r>
                      <a:endParaRPr b="1"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CÓDIGO PARA MANEJO DE ERROR 1</a:t>
                      </a:r>
                      <a:endParaRPr b="1"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CÓDIGO PARA MANEJO DE ERROR 2 </a:t>
                      </a:r>
                      <a:endParaRPr b="1"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…..</a:t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solidFill>
                      <a:srgbClr val="C27BA0"/>
                    </a:solidFill>
                  </a:tcPr>
                </a:tc>
              </a:tr>
              <a:tr h="445200">
                <a:tc vMerge="1"/>
              </a:tr>
              <a:tr h="592100">
                <a:tc vMerge="1"/>
              </a:tr>
              <a:tr h="805825">
                <a:tc vMerge="1"/>
              </a:tr>
              <a:tr h="471900">
                <a:tc vMerge="1"/>
              </a:tr>
              <a:tr h="471900">
                <a:tc vMerge="1"/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4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4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PRIMERAS SOLUCIONES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61" name="Google Shape;61;p4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62" name="Google Shape;62;p4"/>
          <p:cNvGraphicFramePr/>
          <p:nvPr/>
        </p:nvGraphicFramePr>
        <p:xfrm>
          <a:off x="367275" y="135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2923475"/>
              </a:tblGrid>
              <a:tr h="426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OVERLAY DRIVER</a:t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lnB cap="flat" cmpd="sng" w="9525">
                      <a:solidFill>
                        <a:srgbClr val="B4A7D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27BA0"/>
                    </a:solidFill>
                  </a:tcPr>
                </a:tc>
              </a:tr>
              <a:tr h="609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dk1"/>
                          </a:solidFill>
                        </a:rPr>
                        <a:t>SECCIÓN PRINCIPAL</a:t>
                      </a:r>
                      <a:endParaRPr b="1" sz="14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B4A7D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4A7D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4A7D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4A7D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A7D6"/>
                    </a:solidFill>
                  </a:tcPr>
                </a:tc>
              </a:tr>
              <a:tr h="810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OVERLAY 1</a:t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lnT cap="flat" cmpd="sng" w="9525">
                      <a:solidFill>
                        <a:srgbClr val="B4A7D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B6D7A8"/>
                    </a:solidFill>
                  </a:tcPr>
                </a:tc>
              </a:tr>
              <a:tr h="1103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OVERLAY 2</a:t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</a:tr>
              <a:tr h="6461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OVERLAY 3</a:t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6461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OVERLAY 4</a:t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solidFill>
                      <a:srgbClr val="E6B8A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3" name="Google Shape;63;p4"/>
          <p:cNvGraphicFramePr/>
          <p:nvPr/>
        </p:nvGraphicFramePr>
        <p:xfrm>
          <a:off x="6392700" y="1444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1961100"/>
              </a:tblGrid>
              <a:tr h="2013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B cap="flat" cmpd="sng" w="76200">
                      <a:solidFill>
                        <a:srgbClr val="C27B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7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OVERLAY DRIVER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T cap="flat" cmpd="sng" w="76200">
                      <a:solidFill>
                        <a:srgbClr val="C27B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EAD1DC"/>
                    </a:solidFill>
                  </a:tcPr>
                </a:tc>
              </a:tr>
              <a:tr h="6031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SECC PRINCIPAL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EAD1DC"/>
                    </a:solidFill>
                  </a:tcPr>
                </a:tc>
              </a:tr>
              <a:tr h="1139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OVERLAY SECC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B cap="flat" cmpd="sng" w="76200">
                      <a:solidFill>
                        <a:srgbClr val="C27B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731125">
                <a:tc row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T cap="flat" cmpd="sng" w="76200">
                      <a:solidFill>
                        <a:srgbClr val="C27B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731125">
                <a:tc vMerge="1"/>
              </a:tr>
            </a:tbl>
          </a:graphicData>
        </a:graphic>
      </p:graphicFrame>
      <p:sp>
        <p:nvSpPr>
          <p:cNvPr id="64" name="Google Shape;64;p4"/>
          <p:cNvSpPr txBox="1"/>
          <p:nvPr/>
        </p:nvSpPr>
        <p:spPr>
          <a:xfrm>
            <a:off x="6825750" y="1045950"/>
            <a:ext cx="9327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RAM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4"/>
          <p:cNvSpPr txBox="1"/>
          <p:nvPr/>
        </p:nvSpPr>
        <p:spPr>
          <a:xfrm>
            <a:off x="1362663" y="868600"/>
            <a:ext cx="9327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A64D79"/>
                </a:solidFill>
                <a:latin typeface="Arial"/>
                <a:ea typeface="Arial"/>
                <a:cs typeface="Arial"/>
                <a:sym typeface="Arial"/>
              </a:rPr>
              <a:t>PA</a:t>
            </a:r>
            <a:endParaRPr b="0" i="0" sz="2000" u="none" cap="none" strike="noStrike">
              <a:solidFill>
                <a:srgbClr val="A64D7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4"/>
          <p:cNvSpPr txBox="1"/>
          <p:nvPr/>
        </p:nvSpPr>
        <p:spPr>
          <a:xfrm>
            <a:off x="8123388" y="4050400"/>
            <a:ext cx="9327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A64D79"/>
                </a:solidFill>
                <a:latin typeface="Arial"/>
                <a:ea typeface="Arial"/>
                <a:cs typeface="Arial"/>
                <a:sym typeface="Arial"/>
              </a:rPr>
              <a:t>PA</a:t>
            </a:r>
            <a:endParaRPr b="0" i="0" sz="2000" u="none" cap="none" strike="noStrike">
              <a:solidFill>
                <a:srgbClr val="A64D7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7" name="Google Shape;67;p4"/>
          <p:cNvGrpSpPr/>
          <p:nvPr/>
        </p:nvGrpSpPr>
        <p:grpSpPr>
          <a:xfrm>
            <a:off x="2987800" y="2697075"/>
            <a:ext cx="3730800" cy="2743275"/>
            <a:chOff x="2987800" y="2697075"/>
            <a:chExt cx="3730800" cy="2743275"/>
          </a:xfrm>
        </p:grpSpPr>
        <p:cxnSp>
          <p:nvCxnSpPr>
            <p:cNvPr id="68" name="Google Shape;68;p4"/>
            <p:cNvCxnSpPr/>
            <p:nvPr/>
          </p:nvCxnSpPr>
          <p:spPr>
            <a:xfrm>
              <a:off x="3225550" y="2697075"/>
              <a:ext cx="3401700" cy="2139600"/>
            </a:xfrm>
            <a:prstGeom prst="straightConnector1">
              <a:avLst/>
            </a:prstGeom>
            <a:noFill/>
            <a:ln cap="flat" cmpd="sng" w="38100">
              <a:solidFill>
                <a:srgbClr val="C27BA0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69" name="Google Shape;69;p4"/>
            <p:cNvCxnSpPr/>
            <p:nvPr/>
          </p:nvCxnSpPr>
          <p:spPr>
            <a:xfrm>
              <a:off x="3170675" y="3757775"/>
              <a:ext cx="3511200" cy="1152000"/>
            </a:xfrm>
            <a:prstGeom prst="straightConnector1">
              <a:avLst/>
            </a:prstGeom>
            <a:noFill/>
            <a:ln cap="flat" cmpd="sng" w="38100">
              <a:solidFill>
                <a:srgbClr val="C27BA0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70" name="Google Shape;70;p4"/>
            <p:cNvCxnSpPr/>
            <p:nvPr/>
          </p:nvCxnSpPr>
          <p:spPr>
            <a:xfrm>
              <a:off x="2987800" y="4617300"/>
              <a:ext cx="3712500" cy="603600"/>
            </a:xfrm>
            <a:prstGeom prst="straightConnector1">
              <a:avLst/>
            </a:prstGeom>
            <a:noFill/>
            <a:ln cap="flat" cmpd="sng" w="38100">
              <a:solidFill>
                <a:srgbClr val="C27BA0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71" name="Google Shape;71;p4"/>
            <p:cNvCxnSpPr/>
            <p:nvPr/>
          </p:nvCxnSpPr>
          <p:spPr>
            <a:xfrm>
              <a:off x="2987800" y="5312250"/>
              <a:ext cx="3730800" cy="128100"/>
            </a:xfrm>
            <a:prstGeom prst="straightConnector1">
              <a:avLst/>
            </a:prstGeom>
            <a:noFill/>
            <a:ln cap="flat" cmpd="sng" w="38100">
              <a:solidFill>
                <a:srgbClr val="C27BA0"/>
              </a:solidFill>
              <a:prstDash val="solid"/>
              <a:round/>
              <a:headEnd len="sm" w="sm" type="none"/>
              <a:tailEnd len="med" w="med" type="stealth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5"/>
          <p:cNvSpPr txBox="1"/>
          <p:nvPr/>
        </p:nvSpPr>
        <p:spPr>
          <a:xfrm>
            <a:off x="257700" y="779695"/>
            <a:ext cx="8628600" cy="3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Quattrocento Sans"/>
              <a:buChar char="➔"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Las referencias a memoria dentro de un proceso son </a:t>
            </a:r>
            <a:r>
              <a:rPr b="1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DL </a:t>
            </a: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que pueden ser traducidas a </a:t>
            </a:r>
            <a:r>
              <a:rPr b="1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DF </a:t>
            </a: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en tiempo de ejecución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Quattrocento Sans"/>
              <a:buChar char="◆"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Puede estar cargado en diferentes partes según el momento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Quattrocento Sans"/>
              <a:buChar char="◆"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Puede estar en </a:t>
            </a:r>
            <a:r>
              <a:rPr b="1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MP </a:t>
            </a: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 en disco (swap)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Quattrocento Sans"/>
              <a:buChar char="➔"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 proceso puede dividirse en “</a:t>
            </a:r>
            <a:r>
              <a:rPr b="1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partes</a:t>
            </a: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” que no tienen por qué estar contiguas en </a:t>
            </a:r>
            <a:r>
              <a:rPr b="1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MP</a:t>
            </a:r>
            <a:endParaRPr b="1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7" name="Google Shape;77;p5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5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5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FUNDAMENTO</a:t>
            </a:r>
            <a:endParaRPr b="0" sz="1800">
              <a:solidFill>
                <a:srgbClr val="FFFFFF"/>
              </a:solidFill>
            </a:endParaRPr>
          </a:p>
        </p:txBody>
      </p:sp>
      <p:grpSp>
        <p:nvGrpSpPr>
          <p:cNvPr id="80" name="Google Shape;80;p5"/>
          <p:cNvGrpSpPr/>
          <p:nvPr/>
        </p:nvGrpSpPr>
        <p:grpSpPr>
          <a:xfrm>
            <a:off x="150700" y="3100200"/>
            <a:ext cx="7985344" cy="1321175"/>
            <a:chOff x="150700" y="3405000"/>
            <a:chExt cx="7985344" cy="1321175"/>
          </a:xfrm>
        </p:grpSpPr>
        <p:sp>
          <p:nvSpPr>
            <p:cNvPr id="81" name="Google Shape;81;p5"/>
            <p:cNvSpPr/>
            <p:nvPr/>
          </p:nvSpPr>
          <p:spPr>
            <a:xfrm>
              <a:off x="583419" y="3405000"/>
              <a:ext cx="7552625" cy="537400"/>
            </a:xfrm>
            <a:custGeom>
              <a:rect b="b" l="l" r="r" t="t"/>
              <a:pathLst>
                <a:path extrusionOk="0" h="21496" w="302105">
                  <a:moveTo>
                    <a:pt x="4755" y="0"/>
                  </a:moveTo>
                  <a:cubicBezTo>
                    <a:pt x="3987" y="2815"/>
                    <a:pt x="-448" y="13392"/>
                    <a:pt x="149" y="16889"/>
                  </a:cubicBezTo>
                  <a:cubicBezTo>
                    <a:pt x="746" y="20386"/>
                    <a:pt x="-960" y="21069"/>
                    <a:pt x="8337" y="20984"/>
                  </a:cubicBezTo>
                  <a:cubicBezTo>
                    <a:pt x="17635" y="20899"/>
                    <a:pt x="37851" y="18084"/>
                    <a:pt x="55934" y="16378"/>
                  </a:cubicBezTo>
                  <a:cubicBezTo>
                    <a:pt x="74017" y="14672"/>
                    <a:pt x="100972" y="10407"/>
                    <a:pt x="116837" y="10748"/>
                  </a:cubicBezTo>
                  <a:cubicBezTo>
                    <a:pt x="132703" y="11089"/>
                    <a:pt x="141574" y="18596"/>
                    <a:pt x="151127" y="18425"/>
                  </a:cubicBezTo>
                  <a:cubicBezTo>
                    <a:pt x="160680" y="18254"/>
                    <a:pt x="158974" y="10321"/>
                    <a:pt x="174157" y="9724"/>
                  </a:cubicBezTo>
                  <a:cubicBezTo>
                    <a:pt x="189340" y="9127"/>
                    <a:pt x="224399" y="12965"/>
                    <a:pt x="242226" y="14842"/>
                  </a:cubicBezTo>
                  <a:cubicBezTo>
                    <a:pt x="260054" y="16719"/>
                    <a:pt x="271142" y="23031"/>
                    <a:pt x="281122" y="20984"/>
                  </a:cubicBezTo>
                  <a:cubicBezTo>
                    <a:pt x="291102" y="18937"/>
                    <a:pt x="298608" y="5630"/>
                    <a:pt x="302105" y="2559"/>
                  </a:cubicBezTo>
                </a:path>
              </a:pathLst>
            </a:custGeom>
            <a:noFill/>
            <a:ln cap="flat" cmpd="sng" w="381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5"/>
            <p:cNvSpPr txBox="1"/>
            <p:nvPr/>
          </p:nvSpPr>
          <p:spPr>
            <a:xfrm>
              <a:off x="150700" y="4069775"/>
              <a:ext cx="5348100" cy="656400"/>
            </a:xfrm>
            <a:prstGeom prst="rect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No es necesario que TODAS las partes estén en MP</a:t>
              </a:r>
              <a:endParaRPr b="1" i="0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83" name="Google Shape;83;p5"/>
          <p:cNvGrpSpPr/>
          <p:nvPr/>
        </p:nvGrpSpPr>
        <p:grpSpPr>
          <a:xfrm>
            <a:off x="1022150" y="4462375"/>
            <a:ext cx="7113900" cy="656400"/>
            <a:chOff x="1022150" y="4843375"/>
            <a:chExt cx="7113900" cy="656400"/>
          </a:xfrm>
        </p:grpSpPr>
        <p:sp>
          <p:nvSpPr>
            <p:cNvPr id="84" name="Google Shape;84;p5"/>
            <p:cNvSpPr/>
            <p:nvPr/>
          </p:nvSpPr>
          <p:spPr>
            <a:xfrm>
              <a:off x="1022150" y="4917625"/>
              <a:ext cx="447900" cy="456300"/>
            </a:xfrm>
            <a:prstGeom prst="mathPlus">
              <a:avLst>
                <a:gd fmla="val 23520" name="adj1"/>
              </a:avLst>
            </a:prstGeom>
            <a:solidFill>
              <a:srgbClr val="6AA8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5"/>
            <p:cNvSpPr txBox="1"/>
            <p:nvPr/>
          </p:nvSpPr>
          <p:spPr>
            <a:xfrm>
              <a:off x="1536650" y="4843375"/>
              <a:ext cx="6599400" cy="65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" sz="16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Procesos en memoria -&gt; aumenta grado de multiprogramación</a:t>
              </a:r>
              <a:endParaRPr b="0" i="0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86" name="Google Shape;86;p5"/>
          <p:cNvGrpSpPr/>
          <p:nvPr/>
        </p:nvGrpSpPr>
        <p:grpSpPr>
          <a:xfrm>
            <a:off x="1022150" y="4992925"/>
            <a:ext cx="7113900" cy="656400"/>
            <a:chOff x="1022150" y="5373925"/>
            <a:chExt cx="7113900" cy="656400"/>
          </a:xfrm>
        </p:grpSpPr>
        <p:sp>
          <p:nvSpPr>
            <p:cNvPr id="87" name="Google Shape;87;p5"/>
            <p:cNvSpPr txBox="1"/>
            <p:nvPr/>
          </p:nvSpPr>
          <p:spPr>
            <a:xfrm>
              <a:off x="1536650" y="5373925"/>
              <a:ext cx="6599400" cy="65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" sz="16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Tamaño permitido para cada proceso -&gt; la MP ya no lo limita</a:t>
              </a:r>
              <a:endParaRPr b="0" i="0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-323850" lvl="0" marL="9144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Quattrocento Sans"/>
                <a:buChar char="●"/>
              </a:pPr>
              <a:r>
                <a:rPr b="0" i="0" lang="en" sz="15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Transparente para el programador -&gt; no más </a:t>
              </a:r>
              <a:r>
                <a:rPr b="1" i="0" lang="en" sz="15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Overlaying</a:t>
              </a:r>
              <a:endParaRPr b="1" i="0" sz="15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8" name="Google Shape;88;p5"/>
            <p:cNvSpPr/>
            <p:nvPr/>
          </p:nvSpPr>
          <p:spPr>
            <a:xfrm>
              <a:off x="1022150" y="5373925"/>
              <a:ext cx="447900" cy="456300"/>
            </a:xfrm>
            <a:prstGeom prst="mathPlus">
              <a:avLst>
                <a:gd fmla="val 23520" name="adj1"/>
              </a:avLst>
            </a:prstGeom>
            <a:solidFill>
              <a:srgbClr val="6AA8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" name="Google Shape;89;p5"/>
          <p:cNvGrpSpPr/>
          <p:nvPr/>
        </p:nvGrpSpPr>
        <p:grpSpPr>
          <a:xfrm>
            <a:off x="5498800" y="3759875"/>
            <a:ext cx="3159050" cy="656400"/>
            <a:chOff x="5498800" y="4064675"/>
            <a:chExt cx="3159050" cy="656400"/>
          </a:xfrm>
        </p:grpSpPr>
        <p:sp>
          <p:nvSpPr>
            <p:cNvPr id="90" name="Google Shape;90;p5"/>
            <p:cNvSpPr txBox="1"/>
            <p:nvPr/>
          </p:nvSpPr>
          <p:spPr>
            <a:xfrm>
              <a:off x="6218550" y="4064675"/>
              <a:ext cx="2439300" cy="656400"/>
            </a:xfrm>
            <a:prstGeom prst="rect">
              <a:avLst/>
            </a:prstGeom>
            <a:solidFill>
              <a:srgbClr val="B6D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MEMORIA VIRTUAL</a:t>
              </a:r>
              <a:endParaRPr b="1" i="0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cxnSp>
          <p:nvCxnSpPr>
            <p:cNvPr id="91" name="Google Shape;91;p5"/>
            <p:cNvCxnSpPr>
              <a:stCxn id="82" idx="3"/>
              <a:endCxn id="90" idx="1"/>
            </p:cNvCxnSpPr>
            <p:nvPr/>
          </p:nvCxnSpPr>
          <p:spPr>
            <a:xfrm flipH="1" rot="10800000">
              <a:off x="5498800" y="4392875"/>
              <a:ext cx="719700" cy="5100"/>
            </a:xfrm>
            <a:prstGeom prst="straightConnector1">
              <a:avLst/>
            </a:prstGeom>
            <a:noFill/>
            <a:ln cap="flat" cmpd="sng" w="38100">
              <a:solidFill>
                <a:schemeClr val="accent6"/>
              </a:solidFill>
              <a:prstDash val="solid"/>
              <a:round/>
              <a:headEnd len="sm" w="sm" type="none"/>
              <a:tailEnd len="med" w="med" type="stealth"/>
            </a:ln>
          </p:spPr>
        </p:cxnSp>
      </p:grpSp>
      <p:sp>
        <p:nvSpPr>
          <p:cNvPr id="92" name="Google Shape;92;p5"/>
          <p:cNvSpPr/>
          <p:nvPr/>
        </p:nvSpPr>
        <p:spPr>
          <a:xfrm>
            <a:off x="7304400" y="4408125"/>
            <a:ext cx="593175" cy="793275"/>
          </a:xfrm>
          <a:custGeom>
            <a:rect b="b" l="l" r="r" t="t"/>
            <a:pathLst>
              <a:path extrusionOk="0" h="31731" w="23727">
                <a:moveTo>
                  <a:pt x="17401" y="0"/>
                </a:moveTo>
                <a:cubicBezTo>
                  <a:pt x="18339" y="2730"/>
                  <a:pt x="25930" y="11089"/>
                  <a:pt x="23030" y="16377"/>
                </a:cubicBezTo>
                <a:cubicBezTo>
                  <a:pt x="20130" y="21666"/>
                  <a:pt x="3838" y="29172"/>
                  <a:pt x="0" y="31731"/>
                </a:cubicBezTo>
              </a:path>
            </a:pathLst>
          </a:cu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5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6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MEMORIA VIRTUAL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99" name="Google Shape;99;p6"/>
          <p:cNvSpPr txBox="1"/>
          <p:nvPr/>
        </p:nvSpPr>
        <p:spPr>
          <a:xfrm>
            <a:off x="735725" y="3699300"/>
            <a:ext cx="1749300" cy="8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Memoria Principal/Real (RAM)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00" name="Google Shape;10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28550" y="1693825"/>
            <a:ext cx="1798801" cy="17988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6"/>
          <p:cNvSpPr txBox="1"/>
          <p:nvPr/>
        </p:nvSpPr>
        <p:spPr>
          <a:xfrm>
            <a:off x="3253300" y="3800525"/>
            <a:ext cx="1749300" cy="8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Disco SWAP (almac. secundario)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2" name="Google Shape;102;p6"/>
          <p:cNvSpPr/>
          <p:nvPr/>
        </p:nvSpPr>
        <p:spPr>
          <a:xfrm>
            <a:off x="2737950" y="2383025"/>
            <a:ext cx="490500" cy="456300"/>
          </a:xfrm>
          <a:prstGeom prst="mathPlus">
            <a:avLst>
              <a:gd fmla="val 23520" name="adj1"/>
            </a:avLst>
          </a:prstGeom>
          <a:solidFill>
            <a:srgbClr val="4C11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03" name="Google Shape;103;p6"/>
          <p:cNvGraphicFramePr/>
          <p:nvPr/>
        </p:nvGraphicFramePr>
        <p:xfrm>
          <a:off x="6389150" y="1003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203225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...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45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04" name="Google Shape;104;p6"/>
          <p:cNvSpPr txBox="1"/>
          <p:nvPr/>
        </p:nvSpPr>
        <p:spPr>
          <a:xfrm>
            <a:off x="6477975" y="6277075"/>
            <a:ext cx="18546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Memoria Virtual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105" name="Google Shape;105;p6"/>
          <p:cNvGraphicFramePr/>
          <p:nvPr/>
        </p:nvGraphicFramePr>
        <p:xfrm>
          <a:off x="87900" y="15144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4904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06" name="Google Shape;106;p6"/>
          <p:cNvGraphicFramePr/>
          <p:nvPr/>
        </p:nvGraphicFramePr>
        <p:xfrm>
          <a:off x="5949675" y="1003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4521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6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7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8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9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...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84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99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107" name="Google Shape;107;p6"/>
          <p:cNvCxnSpPr>
            <a:stCxn id="100" idx="3"/>
          </p:cNvCxnSpPr>
          <p:nvPr/>
        </p:nvCxnSpPr>
        <p:spPr>
          <a:xfrm flipH="1" rot="10800000">
            <a:off x="5027351" y="2570425"/>
            <a:ext cx="858300" cy="2280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08" name="Google Shape;108;p6"/>
          <p:cNvSpPr txBox="1"/>
          <p:nvPr/>
        </p:nvSpPr>
        <p:spPr>
          <a:xfrm>
            <a:off x="3275475" y="5283000"/>
            <a:ext cx="15867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Proceso A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9" name="Google Shape;109;p6"/>
          <p:cNvCxnSpPr>
            <a:stCxn id="108" idx="3"/>
          </p:cNvCxnSpPr>
          <p:nvPr/>
        </p:nvCxnSpPr>
        <p:spPr>
          <a:xfrm flipH="1" rot="10800000">
            <a:off x="4862175" y="4835100"/>
            <a:ext cx="959400" cy="776100"/>
          </a:xfrm>
          <a:prstGeom prst="straightConnector1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med" w="med" type="stealth"/>
          </a:ln>
        </p:spPr>
      </p:cxnSp>
      <p:graphicFrame>
        <p:nvGraphicFramePr>
          <p:cNvPr id="110" name="Google Shape;110;p6"/>
          <p:cNvGraphicFramePr/>
          <p:nvPr/>
        </p:nvGraphicFramePr>
        <p:xfrm>
          <a:off x="594238" y="1539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203225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Pag1 ProcA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Pag3 ProcB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Libre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Pag3 ProcA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Libre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11" name="Google Shape;111;p6"/>
          <p:cNvGraphicFramePr/>
          <p:nvPr/>
        </p:nvGraphicFramePr>
        <p:xfrm>
          <a:off x="594250" y="1529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203225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12" name="Google Shape;112;p6"/>
          <p:cNvGraphicFramePr/>
          <p:nvPr/>
        </p:nvGraphicFramePr>
        <p:xfrm>
          <a:off x="6386875" y="10307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203225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No en RAM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Frame 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No en RAM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Frame 3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No en RAM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No en RAM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No en RAM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No en RAM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No en RAM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No en RAM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No en RAM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15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...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No en RAM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13" name="Google Shape;113;p6"/>
          <p:cNvSpPr txBox="1"/>
          <p:nvPr/>
        </p:nvSpPr>
        <p:spPr>
          <a:xfrm>
            <a:off x="567225" y="856000"/>
            <a:ext cx="38895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Una instrucción para ejecutar debe estar en</a:t>
            </a:r>
            <a:endParaRPr b="1" i="0" sz="15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114" name="Google Shape;114;p6"/>
          <p:cNvCxnSpPr/>
          <p:nvPr/>
        </p:nvCxnSpPr>
        <p:spPr>
          <a:xfrm>
            <a:off x="1642000" y="1175875"/>
            <a:ext cx="0" cy="345600"/>
          </a:xfrm>
          <a:prstGeom prst="straightConnector1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115" name="Google Shape;115;p6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6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6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MEMORIA VIRTUAL</a:t>
            </a:r>
            <a:endParaRPr b="0" sz="18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7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7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7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PAGINACIÓN BAJO DEMANDA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126" name="Google Shape;126;p7"/>
          <p:cNvSpPr txBox="1"/>
          <p:nvPr/>
        </p:nvSpPr>
        <p:spPr>
          <a:xfrm>
            <a:off x="456275" y="787200"/>
            <a:ext cx="8420400" cy="26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➔"/>
            </a:pP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Las páginas se cargan a memoria física sólo cuando se necesita</a:t>
            </a:r>
            <a:endParaRPr b="0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➔"/>
            </a:pP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 swapping es “lazy” : en vez de mover un proceso entero entre MP y SWAP se mueven páginas.</a:t>
            </a:r>
            <a:endParaRPr b="0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➔"/>
            </a:pP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 tiempo de carga de los procesos disminuye</a:t>
            </a:r>
            <a:endParaRPr b="0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38761D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¿Cómo sabemos si una página está cargada en memoria física?</a:t>
            </a:r>
            <a:endParaRPr b="1" i="0" sz="2000" u="none" cap="none" strike="noStrike">
              <a:solidFill>
                <a:srgbClr val="38761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127" name="Google Shape;127;p7"/>
          <p:cNvGraphicFramePr/>
          <p:nvPr/>
        </p:nvGraphicFramePr>
        <p:xfrm>
          <a:off x="3163700" y="3238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967975"/>
                <a:gridCol w="1390200"/>
                <a:gridCol w="9040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Frame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P(presencia)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999999"/>
                          </a:solidFill>
                        </a:rPr>
                        <a:t>M</a:t>
                      </a:r>
                      <a:endParaRPr sz="1400" u="none" cap="none" strike="noStrike">
                        <a:solidFill>
                          <a:srgbClr val="99999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999999"/>
                          </a:solidFill>
                        </a:rPr>
                        <a:t>0</a:t>
                      </a:r>
                      <a:endParaRPr sz="1400" u="none" cap="none" strike="noStrike">
                        <a:solidFill>
                          <a:srgbClr val="99999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999999"/>
                          </a:solidFill>
                        </a:rPr>
                        <a:t>0</a:t>
                      </a:r>
                      <a:endParaRPr sz="1400" u="none" cap="none" strike="noStrike">
                        <a:solidFill>
                          <a:srgbClr val="99999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7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999999"/>
                          </a:solidFill>
                        </a:rPr>
                        <a:t>1</a:t>
                      </a:r>
                      <a:endParaRPr sz="1400" u="none" cap="none" strike="noStrike">
                        <a:solidFill>
                          <a:srgbClr val="99999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999999"/>
                          </a:solidFill>
                        </a:rPr>
                        <a:t>0</a:t>
                      </a:r>
                      <a:endParaRPr sz="1400" u="none" cap="none" strike="noStrike">
                        <a:solidFill>
                          <a:srgbClr val="999999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28" name="Google Shape;128;p7"/>
          <p:cNvGraphicFramePr/>
          <p:nvPr/>
        </p:nvGraphicFramePr>
        <p:xfrm>
          <a:off x="2342450" y="3238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{28F5E39E-4E31-4546-9B3B-361C6636D467}</a:tableStyleId>
              </a:tblPr>
              <a:tblGrid>
                <a:gridCol w="82125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nº pag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129" name="Google Shape;129;p7"/>
          <p:cNvGrpSpPr/>
          <p:nvPr/>
        </p:nvGrpSpPr>
        <p:grpSpPr>
          <a:xfrm>
            <a:off x="5419300" y="3165100"/>
            <a:ext cx="3381050" cy="780600"/>
            <a:chOff x="5419300" y="3165100"/>
            <a:chExt cx="3381050" cy="780600"/>
          </a:xfrm>
        </p:grpSpPr>
        <p:cxnSp>
          <p:nvCxnSpPr>
            <p:cNvPr id="130" name="Google Shape;130;p7"/>
            <p:cNvCxnSpPr/>
            <p:nvPr/>
          </p:nvCxnSpPr>
          <p:spPr>
            <a:xfrm>
              <a:off x="5419300" y="3294125"/>
              <a:ext cx="1926600" cy="139500"/>
            </a:xfrm>
            <a:prstGeom prst="straightConnector1">
              <a:avLst/>
            </a:prstGeom>
            <a:noFill/>
            <a:ln cap="flat" cmpd="sng" w="28575">
              <a:solidFill>
                <a:srgbClr val="38761D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131" name="Google Shape;131;p7"/>
            <p:cNvSpPr txBox="1"/>
            <p:nvPr/>
          </p:nvSpPr>
          <p:spPr>
            <a:xfrm>
              <a:off x="7339350" y="3165100"/>
              <a:ext cx="1461000" cy="78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0" i="0" lang="en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</a:t>
              </a:r>
              <a:r>
                <a:rPr b="0" i="0" lang="en" sz="15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ndica si la página está en MP</a:t>
              </a:r>
              <a:endParaRPr b="0" i="0" sz="15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32" name="Google Shape;132;p7"/>
          <p:cNvGrpSpPr/>
          <p:nvPr/>
        </p:nvGrpSpPr>
        <p:grpSpPr>
          <a:xfrm>
            <a:off x="6848700" y="4440975"/>
            <a:ext cx="2180375" cy="780600"/>
            <a:chOff x="6467700" y="4440975"/>
            <a:chExt cx="2180375" cy="780600"/>
          </a:xfrm>
        </p:grpSpPr>
        <p:sp>
          <p:nvSpPr>
            <p:cNvPr id="133" name="Google Shape;133;p7"/>
            <p:cNvSpPr/>
            <p:nvPr/>
          </p:nvSpPr>
          <p:spPr>
            <a:xfrm>
              <a:off x="6467700" y="4502300"/>
              <a:ext cx="136975" cy="696950"/>
            </a:xfrm>
            <a:custGeom>
              <a:rect b="b" l="l" r="r" t="t"/>
              <a:pathLst>
                <a:path extrusionOk="0" h="27878" w="5479">
                  <a:moveTo>
                    <a:pt x="0" y="0"/>
                  </a:moveTo>
                  <a:cubicBezTo>
                    <a:pt x="3274" y="8729"/>
                    <a:pt x="8823" y="21286"/>
                    <a:pt x="2231" y="27878"/>
                  </a:cubicBezTo>
                </a:path>
              </a:pathLst>
            </a:custGeom>
            <a:noFill/>
            <a:ln cap="flat" cmpd="sng" w="2857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7"/>
            <p:cNvSpPr txBox="1"/>
            <p:nvPr/>
          </p:nvSpPr>
          <p:spPr>
            <a:xfrm>
              <a:off x="6733475" y="4440975"/>
              <a:ext cx="1914600" cy="78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Están actualmente en MF en los frames indicados</a:t>
              </a:r>
              <a:endParaRPr b="0" i="0" sz="1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35" name="Google Shape;135;p7"/>
          <p:cNvGrpSpPr/>
          <p:nvPr/>
        </p:nvGrpSpPr>
        <p:grpSpPr>
          <a:xfrm>
            <a:off x="127450" y="3282550"/>
            <a:ext cx="2814625" cy="780600"/>
            <a:chOff x="279850" y="3282550"/>
            <a:chExt cx="2814625" cy="780600"/>
          </a:xfrm>
        </p:grpSpPr>
        <p:cxnSp>
          <p:nvCxnSpPr>
            <p:cNvPr id="136" name="Google Shape;136;p7"/>
            <p:cNvCxnSpPr/>
            <p:nvPr/>
          </p:nvCxnSpPr>
          <p:spPr>
            <a:xfrm rot="10800000">
              <a:off x="1923575" y="3791350"/>
              <a:ext cx="1170900" cy="83700"/>
            </a:xfrm>
            <a:prstGeom prst="straightConnector1">
              <a:avLst/>
            </a:prstGeom>
            <a:noFill/>
            <a:ln cap="flat" cmpd="sng" w="28575">
              <a:solidFill>
                <a:srgbClr val="38761D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137" name="Google Shape;137;p7"/>
            <p:cNvSpPr txBox="1"/>
            <p:nvPr/>
          </p:nvSpPr>
          <p:spPr>
            <a:xfrm>
              <a:off x="279850" y="3282550"/>
              <a:ext cx="1461000" cy="78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Esta página no fue cargada a MF aún</a:t>
              </a:r>
              <a:endParaRPr b="0" i="0" sz="1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38" name="Google Shape;138;p7"/>
          <p:cNvGrpSpPr/>
          <p:nvPr/>
        </p:nvGrpSpPr>
        <p:grpSpPr>
          <a:xfrm>
            <a:off x="127450" y="4279275"/>
            <a:ext cx="2828550" cy="1491350"/>
            <a:chOff x="279850" y="4279275"/>
            <a:chExt cx="2828550" cy="1491350"/>
          </a:xfrm>
        </p:grpSpPr>
        <p:cxnSp>
          <p:nvCxnSpPr>
            <p:cNvPr id="139" name="Google Shape;139;p7"/>
            <p:cNvCxnSpPr/>
            <p:nvPr/>
          </p:nvCxnSpPr>
          <p:spPr>
            <a:xfrm flipH="1">
              <a:off x="1812100" y="4279275"/>
              <a:ext cx="1296300" cy="362400"/>
            </a:xfrm>
            <a:prstGeom prst="straightConnector1">
              <a:avLst/>
            </a:prstGeom>
            <a:noFill/>
            <a:ln cap="flat" cmpd="sng" w="28575">
              <a:solidFill>
                <a:srgbClr val="38761D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140" name="Google Shape;140;p7"/>
            <p:cNvSpPr txBox="1"/>
            <p:nvPr/>
          </p:nvSpPr>
          <p:spPr>
            <a:xfrm>
              <a:off x="279850" y="4354925"/>
              <a:ext cx="1461000" cy="14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Esta página estuvo cargada en el fr 2 pero fue reemplazada</a:t>
              </a:r>
              <a:endParaRPr b="0" i="0" sz="1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141" name="Google Shape;141;p7"/>
          <p:cNvSpPr txBox="1"/>
          <p:nvPr/>
        </p:nvSpPr>
        <p:spPr>
          <a:xfrm>
            <a:off x="1421775" y="5221575"/>
            <a:ext cx="74550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38761D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 se referencia una pág con P = 0  =&gt; </a:t>
            </a:r>
            <a:r>
              <a:rPr b="1" i="0" lang="en" sz="1800" u="none" cap="none" strike="noStrike">
                <a:solidFill>
                  <a:srgbClr val="38761D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Interrupción por fallo de página (PF)</a:t>
            </a:r>
            <a:endParaRPr b="1" i="0" sz="1800" u="none" cap="none" strike="noStrike">
              <a:solidFill>
                <a:srgbClr val="38761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2" name="Google Shape;142;p7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8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8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ATENCIÓN PAGE FAULT (PF)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150" name="Google Shape;150;p8"/>
          <p:cNvSpPr txBox="1"/>
          <p:nvPr/>
        </p:nvSpPr>
        <p:spPr>
          <a:xfrm>
            <a:off x="390300" y="1003600"/>
            <a:ext cx="8176500" cy="49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AutoNum type="arabicPeriod"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Comprobar si la dirección es válida o inválida para dicho proceso -&gt; ¿Está dentro del espacio de direcciones del mismo ?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AutoNum type="arabicPeriod"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Si la referencia es inválida hay dos opciones. 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attrocento Sans"/>
              <a:buChar char="-"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finaliza el proceso.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attrocento Sans"/>
              <a:buChar char="-"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envía algún mensaje de error para que lo maneje y tal vez siga con la siguiente referencia a memoria. Si la página es válida, se carga en memoria.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3.</a:t>
            </a: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  Si la referencia es válida hay que cargar la página a MP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attrocento Sans"/>
              <a:buChar char="-"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dispara una orden de lectura en disco para leer la página deseada y cargarla en el marco seleccionado ( puede no haber ningún marco libre, por lo que habría que desalojar uno).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attrocento Sans"/>
              <a:buChar char="-"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Cuando se completa la lectura de disco, se modifica la tabla de páginas para indicar que la página ahora se encuentra en memoria -&gt; P = 1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attrocento Sans"/>
              <a:buChar char="-"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reinicia la instrucción que causó la interrupción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1" name="Google Shape;151;p8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9"/>
          <p:cNvSpPr/>
          <p:nvPr/>
        </p:nvSpPr>
        <p:spPr>
          <a:xfrm>
            <a:off x="820275" y="204000"/>
            <a:ext cx="627000" cy="601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7" name="Google Shape;157;p9"/>
          <p:cNvCxnSpPr>
            <a:stCxn id="156" idx="4"/>
            <a:endCxn id="158" idx="0"/>
          </p:cNvCxnSpPr>
          <p:nvPr/>
        </p:nvCxnSpPr>
        <p:spPr>
          <a:xfrm>
            <a:off x="1133775" y="805200"/>
            <a:ext cx="6900" cy="537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59" name="Google Shape;159;p9"/>
          <p:cNvSpPr txBox="1"/>
          <p:nvPr/>
        </p:nvSpPr>
        <p:spPr>
          <a:xfrm>
            <a:off x="1205825" y="856525"/>
            <a:ext cx="34848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CPU ejecuta una instr. que referencia a una pág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0" name="Google Shape;160;p9"/>
          <p:cNvGrpSpPr/>
          <p:nvPr/>
        </p:nvGrpSpPr>
        <p:grpSpPr>
          <a:xfrm>
            <a:off x="424225" y="1342175"/>
            <a:ext cx="2201750" cy="614100"/>
            <a:chOff x="424225" y="1342175"/>
            <a:chExt cx="2201750" cy="614100"/>
          </a:xfrm>
        </p:grpSpPr>
        <p:sp>
          <p:nvSpPr>
            <p:cNvPr id="158" name="Google Shape;158;p9"/>
            <p:cNvSpPr/>
            <p:nvPr/>
          </p:nvSpPr>
          <p:spPr>
            <a:xfrm>
              <a:off x="424225" y="1342175"/>
              <a:ext cx="1433100" cy="61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Se busca en la TLB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9"/>
            <p:cNvSpPr txBox="1"/>
            <p:nvPr/>
          </p:nvSpPr>
          <p:spPr>
            <a:xfrm>
              <a:off x="1871175" y="1521300"/>
              <a:ext cx="7548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MMU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2" name="Google Shape;162;p9"/>
          <p:cNvGrpSpPr/>
          <p:nvPr/>
        </p:nvGrpSpPr>
        <p:grpSpPr>
          <a:xfrm>
            <a:off x="0" y="1956300"/>
            <a:ext cx="2560875" cy="1380675"/>
            <a:chOff x="0" y="1956300"/>
            <a:chExt cx="2560875" cy="1380675"/>
          </a:xfrm>
        </p:grpSpPr>
        <p:grpSp>
          <p:nvGrpSpPr>
            <p:cNvPr id="163" name="Google Shape;163;p9"/>
            <p:cNvGrpSpPr/>
            <p:nvPr/>
          </p:nvGrpSpPr>
          <p:grpSpPr>
            <a:xfrm>
              <a:off x="0" y="1956300"/>
              <a:ext cx="1754250" cy="1380675"/>
              <a:chOff x="0" y="1956300"/>
              <a:chExt cx="1754250" cy="1380675"/>
            </a:xfrm>
          </p:grpSpPr>
          <p:sp>
            <p:nvSpPr>
              <p:cNvPr id="164" name="Google Shape;164;p9"/>
              <p:cNvSpPr/>
              <p:nvPr/>
            </p:nvSpPr>
            <p:spPr>
              <a:xfrm>
                <a:off x="154950" y="2722875"/>
                <a:ext cx="1599300" cy="614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Se busca en la Tabla de Págs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9"/>
              <p:cNvSpPr/>
              <p:nvPr/>
            </p:nvSpPr>
            <p:spPr>
              <a:xfrm>
                <a:off x="897050" y="1956300"/>
                <a:ext cx="255900" cy="793300"/>
              </a:xfrm>
              <a:custGeom>
                <a:rect b="b" l="l" r="r" t="t"/>
                <a:pathLst>
                  <a:path extrusionOk="0" h="31732" w="10236">
                    <a:moveTo>
                      <a:pt x="10236" y="0"/>
                    </a:moveTo>
                    <a:cubicBezTo>
                      <a:pt x="8871" y="2303"/>
                      <a:pt x="3753" y="8530"/>
                      <a:pt x="2047" y="13819"/>
                    </a:cubicBezTo>
                    <a:cubicBezTo>
                      <a:pt x="341" y="19108"/>
                      <a:pt x="341" y="28747"/>
                      <a:pt x="0" y="31732"/>
                    </a:cubicBezTo>
                  </a:path>
                </a:pathLst>
              </a:cu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9"/>
              <p:cNvSpPr txBox="1"/>
              <p:nvPr/>
            </p:nvSpPr>
            <p:spPr>
              <a:xfrm>
                <a:off x="0" y="2186625"/>
                <a:ext cx="1151400" cy="3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TLB MISS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7" name="Google Shape;167;p9"/>
            <p:cNvSpPr txBox="1"/>
            <p:nvPr/>
          </p:nvSpPr>
          <p:spPr>
            <a:xfrm>
              <a:off x="1806075" y="2889225"/>
              <a:ext cx="7548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MMU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8" name="Google Shape;168;p9"/>
          <p:cNvGrpSpPr/>
          <p:nvPr/>
        </p:nvGrpSpPr>
        <p:grpSpPr>
          <a:xfrm>
            <a:off x="1036000" y="1674825"/>
            <a:ext cx="3917025" cy="1062600"/>
            <a:chOff x="1036000" y="1674825"/>
            <a:chExt cx="3917025" cy="1062600"/>
          </a:xfrm>
        </p:grpSpPr>
        <p:sp>
          <p:nvSpPr>
            <p:cNvPr id="169" name="Google Shape;169;p9"/>
            <p:cNvSpPr/>
            <p:nvPr/>
          </p:nvSpPr>
          <p:spPr>
            <a:xfrm>
              <a:off x="2905825" y="1674825"/>
              <a:ext cx="2047200" cy="398400"/>
            </a:xfrm>
            <a:prstGeom prst="rect">
              <a:avLst/>
            </a:prstGeom>
            <a:solidFill>
              <a:srgbClr val="B6D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DIRECCIÓN FÍSICA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9"/>
            <p:cNvSpPr/>
            <p:nvPr/>
          </p:nvSpPr>
          <p:spPr>
            <a:xfrm>
              <a:off x="1036000" y="1943525"/>
              <a:ext cx="3230475" cy="678158"/>
            </a:xfrm>
            <a:custGeom>
              <a:rect b="b" l="l" r="r" t="t"/>
              <a:pathLst>
                <a:path extrusionOk="0" h="37488" w="129219">
                  <a:moveTo>
                    <a:pt x="4166" y="0"/>
                  </a:moveTo>
                  <a:cubicBezTo>
                    <a:pt x="3910" y="3156"/>
                    <a:pt x="-3681" y="12709"/>
                    <a:pt x="2631" y="18936"/>
                  </a:cubicBezTo>
                  <a:cubicBezTo>
                    <a:pt x="8943" y="25163"/>
                    <a:pt x="22591" y="36848"/>
                    <a:pt x="42039" y="37360"/>
                  </a:cubicBezTo>
                  <a:cubicBezTo>
                    <a:pt x="61487" y="37872"/>
                    <a:pt x="104818" y="27296"/>
                    <a:pt x="119319" y="22007"/>
                  </a:cubicBezTo>
                  <a:cubicBezTo>
                    <a:pt x="133820" y="16719"/>
                    <a:pt x="127422" y="8359"/>
                    <a:pt x="129043" y="5629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9"/>
            <p:cNvSpPr txBox="1"/>
            <p:nvPr/>
          </p:nvSpPr>
          <p:spPr>
            <a:xfrm>
              <a:off x="1906700" y="2339025"/>
              <a:ext cx="1151400" cy="3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TLB HIT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2" name="Google Shape;172;p9"/>
          <p:cNvGrpSpPr/>
          <p:nvPr/>
        </p:nvGrpSpPr>
        <p:grpSpPr>
          <a:xfrm>
            <a:off x="973825" y="2096900"/>
            <a:ext cx="3850025" cy="1817025"/>
            <a:chOff x="973825" y="2096900"/>
            <a:chExt cx="3850025" cy="1817025"/>
          </a:xfrm>
        </p:grpSpPr>
        <p:sp>
          <p:nvSpPr>
            <p:cNvPr id="173" name="Google Shape;173;p9"/>
            <p:cNvSpPr/>
            <p:nvPr/>
          </p:nvSpPr>
          <p:spPr>
            <a:xfrm>
              <a:off x="973825" y="3325350"/>
              <a:ext cx="3019575" cy="588575"/>
            </a:xfrm>
            <a:custGeom>
              <a:rect b="b" l="l" r="r" t="t"/>
              <a:pathLst>
                <a:path extrusionOk="0" h="23543" w="120783">
                  <a:moveTo>
                    <a:pt x="0" y="0"/>
                  </a:moveTo>
                  <a:cubicBezTo>
                    <a:pt x="2986" y="3071"/>
                    <a:pt x="4095" y="14587"/>
                    <a:pt x="17913" y="18425"/>
                  </a:cubicBezTo>
                  <a:cubicBezTo>
                    <a:pt x="31731" y="22264"/>
                    <a:pt x="66618" y="22434"/>
                    <a:pt x="82910" y="23031"/>
                  </a:cubicBezTo>
                  <a:cubicBezTo>
                    <a:pt x="99202" y="23628"/>
                    <a:pt x="109353" y="23884"/>
                    <a:pt x="115665" y="22007"/>
                  </a:cubicBezTo>
                  <a:cubicBezTo>
                    <a:pt x="121977" y="20130"/>
                    <a:pt x="119930" y="13477"/>
                    <a:pt x="120783" y="11771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9"/>
            <p:cNvSpPr txBox="1"/>
            <p:nvPr/>
          </p:nvSpPr>
          <p:spPr>
            <a:xfrm>
              <a:off x="1806075" y="3438175"/>
              <a:ext cx="1151400" cy="3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 = 1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3224550" y="2990425"/>
              <a:ext cx="1599300" cy="61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Se agrega entrada a TLB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76" name="Google Shape;176;p9"/>
            <p:cNvCxnSpPr/>
            <p:nvPr/>
          </p:nvCxnSpPr>
          <p:spPr>
            <a:xfrm flipH="1" rot="10800000">
              <a:off x="4300475" y="2096900"/>
              <a:ext cx="25500" cy="8958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177" name="Google Shape;177;p9"/>
            <p:cNvSpPr txBox="1"/>
            <p:nvPr/>
          </p:nvSpPr>
          <p:spPr>
            <a:xfrm>
              <a:off x="2469750" y="3156775"/>
              <a:ext cx="7548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MMU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8" name="Google Shape;178;p9"/>
          <p:cNvGrpSpPr/>
          <p:nvPr/>
        </p:nvGrpSpPr>
        <p:grpSpPr>
          <a:xfrm>
            <a:off x="152400" y="3336975"/>
            <a:ext cx="2473575" cy="1243575"/>
            <a:chOff x="152400" y="3336975"/>
            <a:chExt cx="2473575" cy="1243575"/>
          </a:xfrm>
        </p:grpSpPr>
        <p:grpSp>
          <p:nvGrpSpPr>
            <p:cNvPr id="179" name="Google Shape;179;p9"/>
            <p:cNvGrpSpPr/>
            <p:nvPr/>
          </p:nvGrpSpPr>
          <p:grpSpPr>
            <a:xfrm>
              <a:off x="152400" y="3336975"/>
              <a:ext cx="1672250" cy="1243575"/>
              <a:chOff x="152400" y="3336975"/>
              <a:chExt cx="1672250" cy="1243575"/>
            </a:xfrm>
          </p:grpSpPr>
          <p:sp>
            <p:nvSpPr>
              <p:cNvPr id="180" name="Google Shape;180;p9"/>
              <p:cNvSpPr/>
              <p:nvPr/>
            </p:nvSpPr>
            <p:spPr>
              <a:xfrm>
                <a:off x="225350" y="3966450"/>
                <a:ext cx="1599300" cy="614100"/>
              </a:xfrm>
              <a:prstGeom prst="rect">
                <a:avLst/>
              </a:pr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Se lanza interrupción </a:t>
                </a:r>
                <a:r>
                  <a:rPr b="1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PF</a:t>
                </a:r>
                <a:endParaRPr b="1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81" name="Google Shape;181;p9"/>
              <p:cNvCxnSpPr>
                <a:stCxn id="164" idx="2"/>
                <a:endCxn id="180" idx="0"/>
              </p:cNvCxnSpPr>
              <p:nvPr/>
            </p:nvCxnSpPr>
            <p:spPr>
              <a:xfrm>
                <a:off x="954600" y="3336975"/>
                <a:ext cx="70500" cy="6294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sp>
            <p:nvSpPr>
              <p:cNvPr id="182" name="Google Shape;182;p9"/>
              <p:cNvSpPr txBox="1"/>
              <p:nvPr/>
            </p:nvSpPr>
            <p:spPr>
              <a:xfrm>
                <a:off x="152400" y="3452525"/>
                <a:ext cx="841800" cy="3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 = 0 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83" name="Google Shape;183;p9"/>
            <p:cNvSpPr txBox="1"/>
            <p:nvPr/>
          </p:nvSpPr>
          <p:spPr>
            <a:xfrm>
              <a:off x="1871175" y="4104125"/>
              <a:ext cx="7548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MMU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4" name="Google Shape;184;p9"/>
          <p:cNvGrpSpPr/>
          <p:nvPr/>
        </p:nvGrpSpPr>
        <p:grpSpPr>
          <a:xfrm>
            <a:off x="225350" y="4659950"/>
            <a:ext cx="2335525" cy="1071863"/>
            <a:chOff x="225350" y="4659950"/>
            <a:chExt cx="2335525" cy="1071863"/>
          </a:xfrm>
        </p:grpSpPr>
        <p:sp>
          <p:nvSpPr>
            <p:cNvPr id="185" name="Google Shape;185;p9"/>
            <p:cNvSpPr/>
            <p:nvPr/>
          </p:nvSpPr>
          <p:spPr>
            <a:xfrm rot="5400000">
              <a:off x="805950" y="4504700"/>
              <a:ext cx="367800" cy="678300"/>
            </a:xfrm>
            <a:prstGeom prst="bracePair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9"/>
            <p:cNvSpPr/>
            <p:nvPr/>
          </p:nvSpPr>
          <p:spPr>
            <a:xfrm>
              <a:off x="225350" y="5117713"/>
              <a:ext cx="1599300" cy="61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Se atiende la interrupción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9"/>
            <p:cNvSpPr txBox="1"/>
            <p:nvPr/>
          </p:nvSpPr>
          <p:spPr>
            <a:xfrm>
              <a:off x="1806075" y="5117725"/>
              <a:ext cx="7548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SO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8" name="Google Shape;188;p9"/>
          <p:cNvGrpSpPr/>
          <p:nvPr/>
        </p:nvGrpSpPr>
        <p:grpSpPr>
          <a:xfrm>
            <a:off x="225350" y="5533063"/>
            <a:ext cx="5390725" cy="840562"/>
            <a:chOff x="225350" y="5533063"/>
            <a:chExt cx="5390725" cy="840562"/>
          </a:xfrm>
        </p:grpSpPr>
        <p:sp>
          <p:nvSpPr>
            <p:cNvPr id="189" name="Google Shape;189;p9"/>
            <p:cNvSpPr/>
            <p:nvPr/>
          </p:nvSpPr>
          <p:spPr>
            <a:xfrm>
              <a:off x="2706975" y="5975225"/>
              <a:ext cx="2909100" cy="398400"/>
            </a:xfrm>
            <a:prstGeom prst="rect">
              <a:avLst/>
            </a:prstGeom>
            <a:solidFill>
              <a:srgbClr val="E0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Fin proceso / Devuelve error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9"/>
            <p:cNvSpPr/>
            <p:nvPr/>
          </p:nvSpPr>
          <p:spPr>
            <a:xfrm>
              <a:off x="1801225" y="5533063"/>
              <a:ext cx="1868025" cy="420100"/>
            </a:xfrm>
            <a:custGeom>
              <a:rect b="b" l="l" r="r" t="t"/>
              <a:pathLst>
                <a:path extrusionOk="0" h="16804" w="74721">
                  <a:moveTo>
                    <a:pt x="0" y="427"/>
                  </a:moveTo>
                  <a:cubicBezTo>
                    <a:pt x="3753" y="427"/>
                    <a:pt x="11686" y="-426"/>
                    <a:pt x="22519" y="427"/>
                  </a:cubicBezTo>
                  <a:cubicBezTo>
                    <a:pt x="33352" y="1280"/>
                    <a:pt x="56297" y="2816"/>
                    <a:pt x="64997" y="5545"/>
                  </a:cubicBezTo>
                  <a:cubicBezTo>
                    <a:pt x="73697" y="8275"/>
                    <a:pt x="73100" y="14928"/>
                    <a:pt x="74721" y="16804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9"/>
            <p:cNvSpPr txBox="1"/>
            <p:nvPr/>
          </p:nvSpPr>
          <p:spPr>
            <a:xfrm>
              <a:off x="225350" y="5675725"/>
              <a:ext cx="3399000" cy="3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Fuera del espacio de direcciones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9"/>
            <p:cNvSpPr txBox="1"/>
            <p:nvPr/>
          </p:nvSpPr>
          <p:spPr>
            <a:xfrm>
              <a:off x="3839300" y="5675725"/>
              <a:ext cx="7548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SO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3" name="Google Shape;193;p9"/>
          <p:cNvGrpSpPr/>
          <p:nvPr/>
        </p:nvGrpSpPr>
        <p:grpSpPr>
          <a:xfrm>
            <a:off x="1826800" y="4126870"/>
            <a:ext cx="3396850" cy="1404062"/>
            <a:chOff x="1826800" y="4126870"/>
            <a:chExt cx="3396850" cy="1404062"/>
          </a:xfrm>
        </p:grpSpPr>
        <p:grpSp>
          <p:nvGrpSpPr>
            <p:cNvPr id="194" name="Google Shape;194;p9"/>
            <p:cNvGrpSpPr/>
            <p:nvPr/>
          </p:nvGrpSpPr>
          <p:grpSpPr>
            <a:xfrm>
              <a:off x="1826800" y="4126870"/>
              <a:ext cx="3396850" cy="1404062"/>
              <a:chOff x="1826800" y="4126870"/>
              <a:chExt cx="3396850" cy="1404062"/>
            </a:xfrm>
          </p:grpSpPr>
          <p:sp>
            <p:nvSpPr>
              <p:cNvPr id="195" name="Google Shape;195;p9"/>
              <p:cNvSpPr/>
              <p:nvPr/>
            </p:nvSpPr>
            <p:spPr>
              <a:xfrm>
                <a:off x="3624350" y="4708850"/>
                <a:ext cx="1599300" cy="614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Buscar frame libre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9"/>
              <p:cNvSpPr/>
              <p:nvPr/>
            </p:nvSpPr>
            <p:spPr>
              <a:xfrm>
                <a:off x="1826800" y="4893057"/>
                <a:ext cx="1752900" cy="637875"/>
              </a:xfrm>
              <a:custGeom>
                <a:rect b="b" l="l" r="r" t="t"/>
                <a:pathLst>
                  <a:path extrusionOk="0" h="25515" w="70116">
                    <a:moveTo>
                      <a:pt x="0" y="25515"/>
                    </a:moveTo>
                    <a:cubicBezTo>
                      <a:pt x="5374" y="25089"/>
                      <a:pt x="22604" y="25344"/>
                      <a:pt x="32243" y="22956"/>
                    </a:cubicBezTo>
                    <a:cubicBezTo>
                      <a:pt x="41882" y="20568"/>
                      <a:pt x="52630" y="14853"/>
                      <a:pt x="57833" y="11185"/>
                    </a:cubicBezTo>
                    <a:cubicBezTo>
                      <a:pt x="63036" y="7517"/>
                      <a:pt x="61415" y="2740"/>
                      <a:pt x="63462" y="949"/>
                    </a:cubicBezTo>
                    <a:cubicBezTo>
                      <a:pt x="65509" y="-842"/>
                      <a:pt x="69007" y="523"/>
                      <a:pt x="70116" y="438"/>
                    </a:cubicBezTo>
                  </a:path>
                </a:pathLst>
              </a:cu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9"/>
              <p:cNvSpPr txBox="1"/>
              <p:nvPr/>
            </p:nvSpPr>
            <p:spPr>
              <a:xfrm rot="-1328073">
                <a:off x="2110235" y="4484331"/>
                <a:ext cx="2002480" cy="53704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Pág válida (en disco)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98" name="Google Shape;198;p9"/>
            <p:cNvSpPr txBox="1"/>
            <p:nvPr/>
          </p:nvSpPr>
          <p:spPr>
            <a:xfrm>
              <a:off x="3552025" y="4336675"/>
              <a:ext cx="7548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SO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9" name="Google Shape;199;p9"/>
          <p:cNvGrpSpPr/>
          <p:nvPr/>
        </p:nvGrpSpPr>
        <p:grpSpPr>
          <a:xfrm>
            <a:off x="1447300" y="138075"/>
            <a:ext cx="3864900" cy="366525"/>
            <a:chOff x="1447300" y="138075"/>
            <a:chExt cx="3864900" cy="366525"/>
          </a:xfrm>
        </p:grpSpPr>
        <p:cxnSp>
          <p:nvCxnSpPr>
            <p:cNvPr id="200" name="Google Shape;200;p9"/>
            <p:cNvCxnSpPr>
              <a:stCxn id="201" idx="1"/>
              <a:endCxn id="156" idx="6"/>
            </p:cNvCxnSpPr>
            <p:nvPr/>
          </p:nvCxnSpPr>
          <p:spPr>
            <a:xfrm rot="10800000">
              <a:off x="1447300" y="504600"/>
              <a:ext cx="38649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202" name="Google Shape;202;p9"/>
            <p:cNvSpPr txBox="1"/>
            <p:nvPr/>
          </p:nvSpPr>
          <p:spPr>
            <a:xfrm>
              <a:off x="1642000" y="138075"/>
              <a:ext cx="36702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1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Se vuelve a ejecutar la instrucción</a:t>
              </a:r>
              <a:endParaRPr b="1" i="1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3" name="Google Shape;203;p9"/>
          <p:cNvGrpSpPr/>
          <p:nvPr/>
        </p:nvGrpSpPr>
        <p:grpSpPr>
          <a:xfrm>
            <a:off x="5275300" y="2524350"/>
            <a:ext cx="2013300" cy="926650"/>
            <a:chOff x="5275300" y="2524350"/>
            <a:chExt cx="2013300" cy="926650"/>
          </a:xfrm>
        </p:grpSpPr>
        <p:sp>
          <p:nvSpPr>
            <p:cNvPr id="204" name="Google Shape;204;p9"/>
            <p:cNvSpPr/>
            <p:nvPr/>
          </p:nvSpPr>
          <p:spPr>
            <a:xfrm rot="5400000">
              <a:off x="5971975" y="2989600"/>
              <a:ext cx="244500" cy="678300"/>
            </a:xfrm>
            <a:prstGeom prst="bracePair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>
              <a:off x="5275300" y="2524350"/>
              <a:ext cx="1215600" cy="614100"/>
            </a:xfrm>
            <a:prstGeom prst="rect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Interrupción </a:t>
              </a: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Fin IO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9"/>
            <p:cNvSpPr txBox="1"/>
            <p:nvPr/>
          </p:nvSpPr>
          <p:spPr>
            <a:xfrm>
              <a:off x="6533800" y="2633488"/>
              <a:ext cx="7548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DMA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" name="Google Shape;207;p9"/>
          <p:cNvGrpSpPr/>
          <p:nvPr/>
        </p:nvGrpSpPr>
        <p:grpSpPr>
          <a:xfrm>
            <a:off x="4594100" y="197550"/>
            <a:ext cx="3355700" cy="2260775"/>
            <a:chOff x="4594100" y="197550"/>
            <a:chExt cx="3355700" cy="2260775"/>
          </a:xfrm>
        </p:grpSpPr>
        <p:sp>
          <p:nvSpPr>
            <p:cNvPr id="208" name="Google Shape;208;p9"/>
            <p:cNvSpPr/>
            <p:nvPr/>
          </p:nvSpPr>
          <p:spPr>
            <a:xfrm rot="5400000">
              <a:off x="5918875" y="1943825"/>
              <a:ext cx="350700" cy="678300"/>
            </a:xfrm>
            <a:prstGeom prst="bracePair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5028700" y="1238250"/>
              <a:ext cx="2166300" cy="793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Se marca página presente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5312200" y="197550"/>
              <a:ext cx="1599300" cy="61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Se agrega entrada a TLB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10" name="Google Shape;210;p9"/>
            <p:cNvCxnSpPr>
              <a:stCxn id="209" idx="0"/>
              <a:endCxn id="201" idx="2"/>
            </p:cNvCxnSpPr>
            <p:nvPr/>
          </p:nvCxnSpPr>
          <p:spPr>
            <a:xfrm rot="10800000">
              <a:off x="6111850" y="811650"/>
              <a:ext cx="0" cy="4266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211" name="Google Shape;211;p9"/>
            <p:cNvSpPr txBox="1"/>
            <p:nvPr/>
          </p:nvSpPr>
          <p:spPr>
            <a:xfrm>
              <a:off x="7195000" y="1875150"/>
              <a:ext cx="7548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SO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9"/>
            <p:cNvSpPr txBox="1"/>
            <p:nvPr/>
          </p:nvSpPr>
          <p:spPr>
            <a:xfrm>
              <a:off x="4594100" y="539863"/>
              <a:ext cx="7548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MMU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4268700" y="4863475"/>
            <a:ext cx="4009300" cy="1405350"/>
            <a:chOff x="4268700" y="4863475"/>
            <a:chExt cx="4009300" cy="1405350"/>
          </a:xfrm>
        </p:grpSpPr>
        <p:cxnSp>
          <p:nvCxnSpPr>
            <p:cNvPr id="214" name="Google Shape;214;p9"/>
            <p:cNvCxnSpPr>
              <a:endCxn id="215" idx="1"/>
            </p:cNvCxnSpPr>
            <p:nvPr/>
          </p:nvCxnSpPr>
          <p:spPr>
            <a:xfrm>
              <a:off x="5223775" y="4939675"/>
              <a:ext cx="841800" cy="4851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216" name="Google Shape;216;p9"/>
            <p:cNvSpPr txBox="1"/>
            <p:nvPr/>
          </p:nvSpPr>
          <p:spPr>
            <a:xfrm>
              <a:off x="4268700" y="5288575"/>
              <a:ext cx="1599300" cy="53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 hay frames libres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7" name="Google Shape;217;p9"/>
            <p:cNvGrpSpPr/>
            <p:nvPr/>
          </p:nvGrpSpPr>
          <p:grpSpPr>
            <a:xfrm>
              <a:off x="5543500" y="4863475"/>
              <a:ext cx="2734500" cy="1405350"/>
              <a:chOff x="5543500" y="4863475"/>
              <a:chExt cx="2734500" cy="1405350"/>
            </a:xfrm>
          </p:grpSpPr>
          <p:sp>
            <p:nvSpPr>
              <p:cNvPr id="215" name="Google Shape;215;p9"/>
              <p:cNvSpPr/>
              <p:nvPr/>
            </p:nvSpPr>
            <p:spPr>
              <a:xfrm>
                <a:off x="6065575" y="5117725"/>
                <a:ext cx="1599300" cy="614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Se elige un frame víctima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9"/>
              <p:cNvSpPr txBox="1"/>
              <p:nvPr/>
            </p:nvSpPr>
            <p:spPr>
              <a:xfrm>
                <a:off x="6487825" y="4863475"/>
                <a:ext cx="754800" cy="28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1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SO</a:t>
                </a:r>
                <a:endParaRPr b="1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p9"/>
              <p:cNvSpPr txBox="1"/>
              <p:nvPr/>
            </p:nvSpPr>
            <p:spPr>
              <a:xfrm>
                <a:off x="5543500" y="5731825"/>
                <a:ext cx="2734500" cy="537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1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Algoritmo + Política de sustitución de páginas</a:t>
                </a:r>
                <a:endParaRPr b="1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20" name="Google Shape;220;p9"/>
          <p:cNvGrpSpPr/>
          <p:nvPr/>
        </p:nvGrpSpPr>
        <p:grpSpPr>
          <a:xfrm>
            <a:off x="7555550" y="4004529"/>
            <a:ext cx="1599300" cy="1536346"/>
            <a:chOff x="7555550" y="4004529"/>
            <a:chExt cx="1599300" cy="1536346"/>
          </a:xfrm>
        </p:grpSpPr>
        <p:sp>
          <p:nvSpPr>
            <p:cNvPr id="221" name="Google Shape;221;p9"/>
            <p:cNvSpPr/>
            <p:nvPr/>
          </p:nvSpPr>
          <p:spPr>
            <a:xfrm>
              <a:off x="7555550" y="4004529"/>
              <a:ext cx="1599300" cy="807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Se dispara operación de escritura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7681125" y="4843700"/>
              <a:ext cx="614150" cy="675925"/>
            </a:xfrm>
            <a:custGeom>
              <a:rect b="b" l="l" r="r" t="t"/>
              <a:pathLst>
                <a:path extrusionOk="0" h="27037" w="24566">
                  <a:moveTo>
                    <a:pt x="0" y="25078"/>
                  </a:moveTo>
                  <a:cubicBezTo>
                    <a:pt x="3327" y="25078"/>
                    <a:pt x="15866" y="29258"/>
                    <a:pt x="19960" y="25078"/>
                  </a:cubicBezTo>
                  <a:cubicBezTo>
                    <a:pt x="24054" y="20898"/>
                    <a:pt x="23798" y="4180"/>
                    <a:pt x="24566" y="0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9"/>
            <p:cNvSpPr txBox="1"/>
            <p:nvPr/>
          </p:nvSpPr>
          <p:spPr>
            <a:xfrm>
              <a:off x="7862450" y="5003875"/>
              <a:ext cx="1215600" cy="53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 = 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4" name="Google Shape;224;p9"/>
          <p:cNvGrpSpPr/>
          <p:nvPr/>
        </p:nvGrpSpPr>
        <p:grpSpPr>
          <a:xfrm>
            <a:off x="7787050" y="2619750"/>
            <a:ext cx="1215600" cy="1348225"/>
            <a:chOff x="7787050" y="2619750"/>
            <a:chExt cx="1215600" cy="1348225"/>
          </a:xfrm>
        </p:grpSpPr>
        <p:grpSp>
          <p:nvGrpSpPr>
            <p:cNvPr id="225" name="Google Shape;225;p9"/>
            <p:cNvGrpSpPr/>
            <p:nvPr/>
          </p:nvGrpSpPr>
          <p:grpSpPr>
            <a:xfrm>
              <a:off x="7787050" y="2976200"/>
              <a:ext cx="1215600" cy="991775"/>
              <a:chOff x="7787050" y="2976200"/>
              <a:chExt cx="1215600" cy="991775"/>
            </a:xfrm>
          </p:grpSpPr>
          <p:sp>
            <p:nvSpPr>
              <p:cNvPr id="226" name="Google Shape;226;p9"/>
              <p:cNvSpPr/>
              <p:nvPr/>
            </p:nvSpPr>
            <p:spPr>
              <a:xfrm rot="5400000">
                <a:off x="8168425" y="3496075"/>
                <a:ext cx="265500" cy="678300"/>
              </a:xfrm>
              <a:prstGeom prst="bracePair">
                <a:avLst/>
              </a:pr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9"/>
              <p:cNvSpPr/>
              <p:nvPr/>
            </p:nvSpPr>
            <p:spPr>
              <a:xfrm>
                <a:off x="7787050" y="2976200"/>
                <a:ext cx="1215600" cy="614100"/>
              </a:xfrm>
              <a:prstGeom prst="rect">
                <a:avLst/>
              </a:pr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Interrupción </a:t>
                </a:r>
                <a:r>
                  <a:rPr b="1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Fin IO</a:t>
                </a:r>
                <a:endParaRPr b="1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28" name="Google Shape;228;p9"/>
            <p:cNvSpPr/>
            <p:nvPr/>
          </p:nvSpPr>
          <p:spPr>
            <a:xfrm rot="5400000">
              <a:off x="8148625" y="2433150"/>
              <a:ext cx="305100" cy="678300"/>
            </a:xfrm>
            <a:prstGeom prst="bracePair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9" name="Google Shape;229;p9"/>
          <p:cNvSpPr/>
          <p:nvPr/>
        </p:nvSpPr>
        <p:spPr>
          <a:xfrm>
            <a:off x="6677450" y="2274625"/>
            <a:ext cx="895625" cy="1345050"/>
          </a:xfrm>
          <a:custGeom>
            <a:rect b="b" l="l" r="r" t="t"/>
            <a:pathLst>
              <a:path extrusionOk="0" h="53802" w="35825">
                <a:moveTo>
                  <a:pt x="35825" y="64"/>
                </a:moveTo>
                <a:cubicBezTo>
                  <a:pt x="33437" y="832"/>
                  <a:pt x="25419" y="-1727"/>
                  <a:pt x="21495" y="4670"/>
                </a:cubicBezTo>
                <a:cubicBezTo>
                  <a:pt x="17571" y="11067"/>
                  <a:pt x="15866" y="30259"/>
                  <a:pt x="12283" y="38448"/>
                </a:cubicBezTo>
                <a:cubicBezTo>
                  <a:pt x="8701" y="46637"/>
                  <a:pt x="2047" y="51243"/>
                  <a:pt x="0" y="53802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0" name="Google Shape;230;p9"/>
          <p:cNvGrpSpPr/>
          <p:nvPr/>
        </p:nvGrpSpPr>
        <p:grpSpPr>
          <a:xfrm>
            <a:off x="6455800" y="1760804"/>
            <a:ext cx="2738700" cy="3381446"/>
            <a:chOff x="6455800" y="1760804"/>
            <a:chExt cx="2738700" cy="3381446"/>
          </a:xfrm>
        </p:grpSpPr>
        <p:sp>
          <p:nvSpPr>
            <p:cNvPr id="231" name="Google Shape;231;p9"/>
            <p:cNvSpPr txBox="1"/>
            <p:nvPr/>
          </p:nvSpPr>
          <p:spPr>
            <a:xfrm>
              <a:off x="6455800" y="4329325"/>
              <a:ext cx="1215600" cy="48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 = 0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>
              <a:off x="7595200" y="1760804"/>
              <a:ext cx="1599300" cy="807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Se marca frame como libre + página ausente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9"/>
            <p:cNvSpPr/>
            <p:nvPr/>
          </p:nvSpPr>
          <p:spPr>
            <a:xfrm>
              <a:off x="7061300" y="2583300"/>
              <a:ext cx="678125" cy="2558950"/>
            </a:xfrm>
            <a:custGeom>
              <a:rect b="b" l="l" r="r" t="t"/>
              <a:pathLst>
                <a:path extrusionOk="0" h="102358" w="27125">
                  <a:moveTo>
                    <a:pt x="0" y="102358"/>
                  </a:moveTo>
                  <a:cubicBezTo>
                    <a:pt x="1706" y="97411"/>
                    <a:pt x="8018" y="84445"/>
                    <a:pt x="10236" y="72674"/>
                  </a:cubicBezTo>
                  <a:cubicBezTo>
                    <a:pt x="12454" y="60903"/>
                    <a:pt x="10491" y="43843"/>
                    <a:pt x="13306" y="31731"/>
                  </a:cubicBezTo>
                  <a:cubicBezTo>
                    <a:pt x="16121" y="19619"/>
                    <a:pt x="24822" y="5289"/>
                    <a:pt x="27125" y="0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4" name="Google Shape;234;p9"/>
          <p:cNvGrpSpPr/>
          <p:nvPr/>
        </p:nvGrpSpPr>
        <p:grpSpPr>
          <a:xfrm>
            <a:off x="4451150" y="3540400"/>
            <a:ext cx="3367550" cy="1389850"/>
            <a:chOff x="4451150" y="3540400"/>
            <a:chExt cx="3367550" cy="1389850"/>
          </a:xfrm>
        </p:grpSpPr>
        <p:grpSp>
          <p:nvGrpSpPr>
            <p:cNvPr id="235" name="Google Shape;235;p9"/>
            <p:cNvGrpSpPr/>
            <p:nvPr/>
          </p:nvGrpSpPr>
          <p:grpSpPr>
            <a:xfrm>
              <a:off x="4451150" y="3540400"/>
              <a:ext cx="2631800" cy="1389850"/>
              <a:chOff x="4451150" y="3540400"/>
              <a:chExt cx="2631800" cy="1389850"/>
            </a:xfrm>
          </p:grpSpPr>
          <p:sp>
            <p:nvSpPr>
              <p:cNvPr id="236" name="Google Shape;236;p9"/>
              <p:cNvSpPr/>
              <p:nvPr/>
            </p:nvSpPr>
            <p:spPr>
              <a:xfrm>
                <a:off x="5117050" y="3540400"/>
                <a:ext cx="1965900" cy="776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Se dispara operación de lectura + </a:t>
                </a:r>
                <a:r>
                  <a:rPr b="0" i="0" lang="en" sz="14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Se marca frame como ocupado 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9"/>
              <p:cNvSpPr txBox="1"/>
              <p:nvPr/>
            </p:nvSpPr>
            <p:spPr>
              <a:xfrm>
                <a:off x="4953025" y="4393250"/>
                <a:ext cx="1215600" cy="537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Hay frame libre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9"/>
              <p:cNvSpPr/>
              <p:nvPr/>
            </p:nvSpPr>
            <p:spPr>
              <a:xfrm>
                <a:off x="4451150" y="4246625"/>
                <a:ext cx="1624950" cy="460600"/>
              </a:xfrm>
              <a:custGeom>
                <a:rect b="b" l="l" r="r" t="t"/>
                <a:pathLst>
                  <a:path extrusionOk="0" h="18424" w="64998">
                    <a:moveTo>
                      <a:pt x="0" y="18424"/>
                    </a:moveTo>
                    <a:cubicBezTo>
                      <a:pt x="1536" y="16803"/>
                      <a:pt x="86" y="10577"/>
                      <a:pt x="9213" y="8700"/>
                    </a:cubicBezTo>
                    <a:cubicBezTo>
                      <a:pt x="18340" y="6824"/>
                      <a:pt x="45465" y="8615"/>
                      <a:pt x="54762" y="7165"/>
                    </a:cubicBezTo>
                    <a:cubicBezTo>
                      <a:pt x="64060" y="5715"/>
                      <a:pt x="63292" y="1194"/>
                      <a:pt x="64998" y="0"/>
                    </a:cubicBezTo>
                  </a:path>
                </a:pathLst>
              </a:cu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39" name="Google Shape;239;p9"/>
            <p:cNvSpPr txBox="1"/>
            <p:nvPr/>
          </p:nvSpPr>
          <p:spPr>
            <a:xfrm>
              <a:off x="7063900" y="3833800"/>
              <a:ext cx="7548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SO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0" name="Google Shape;240;p9"/>
          <p:cNvSpPr txBox="1"/>
          <p:nvPr/>
        </p:nvSpPr>
        <p:spPr>
          <a:xfrm>
            <a:off x="7266000" y="177875"/>
            <a:ext cx="1752900" cy="11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PROCESO TRADUCCIÓN DIR LÓGICA A DIR FÍSICA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